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72" r:id="rId2"/>
    <p:sldId id="295" r:id="rId3"/>
    <p:sldId id="273" r:id="rId4"/>
    <p:sldId id="280" r:id="rId5"/>
    <p:sldId id="296" r:id="rId6"/>
    <p:sldId id="297" r:id="rId7"/>
    <p:sldId id="281" r:id="rId8"/>
    <p:sldId id="298" r:id="rId9"/>
    <p:sldId id="300" r:id="rId10"/>
    <p:sldId id="299" r:id="rId11"/>
    <p:sldId id="301" r:id="rId12"/>
  </p:sldIdLst>
  <p:sldSz cx="9144000" cy="6858000" type="screen4x3"/>
  <p:notesSz cx="6648450" cy="98504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29034"/>
    <a:srgbClr val="00487E"/>
    <a:srgbClr val="99FF99"/>
    <a:srgbClr val="007A37"/>
    <a:srgbClr val="FFFF00"/>
    <a:srgbClr val="FAFAFA"/>
    <a:srgbClr val="DEDFE4"/>
    <a:srgbClr val="E8E9ED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3D40F2-C419-46F5-AD65-E0019467313E}" type="datetimeFigureOut">
              <a:rPr lang="ru-RU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5163" y="4678363"/>
            <a:ext cx="531812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6725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550" y="9356725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730E16-68EA-448B-95A7-AD2E132C1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10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B0BDFE-E021-45BE-A040-B2D4717AD01E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E80270C-1BF5-45F1-9409-6588A3145F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4B1FD-6F55-4BA2-AADE-0C3702ED5E31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03073-2410-4AEB-89E4-0952902E81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67435-6447-4156-9C37-463B741FFC9D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48E35-F62F-420C-A0C9-658BFCFC23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6DB358-2301-4865-8AC5-9BD8FD06C697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7BC59-1366-4428-89D5-727639EDFA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8A234-16DE-422D-827D-97697A4C2B1E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4807D-0155-42D7-92A6-117E33157A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C087B-770E-47A8-9DFE-90E21D4BA644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528F7-453B-4EC2-BBE5-DA9A30D127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4C013-81B1-487D-ACA8-342F5130831F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F2674-496A-46B2-8C83-161A65B38B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1280FA-35ED-499F-9DF1-D673FCE58106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B70CA-B295-4E6A-8A1D-E86D7BBA49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C49DBE-D1CA-448C-9B29-04E3EB987883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1A0A3-68E2-4CE0-9F45-52F15A05BB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9115C991-D066-44FB-A82B-6753C030E7F4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C29D0-C7A6-42FE-9CFB-B8AE10F3C5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1B0263F-FB73-4266-A05A-7D0FBFB6B745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2B9D737-7D7A-4BB7-9BE0-F3E970266C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33E1718-8581-4316-B4A8-2C67CC941F49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576BF0E-5E2A-42EA-A4BB-2F3E88C532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rello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1560" y="1988840"/>
            <a:ext cx="792088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Правила проведения эффективного совещания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(или «Как сделать так, чтобы никто не заснул?»)</a:t>
            </a:r>
            <a:endParaRPr lang="ru-RU" sz="32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517232"/>
            <a:ext cx="43924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b="1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ru-RU" b="1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ru-RU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г. Стрежевой</a:t>
            </a:r>
          </a:p>
          <a:p>
            <a:r>
              <a:rPr lang="ru-RU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Суворова Екатерина Михайловна</a:t>
            </a:r>
            <a:endParaRPr lang="ru-RU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6215082"/>
            <a:ext cx="9144000" cy="642918"/>
            <a:chOff x="0" y="6215082"/>
            <a:chExt cx="9144000" cy="642918"/>
          </a:xfrm>
        </p:grpSpPr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rotWithShape="1">
              <a:gsLst>
                <a:gs pos="0">
                  <a:srgbClr val="DA0000"/>
                </a:gs>
                <a:gs pos="80000">
                  <a:srgbClr val="FF0000"/>
                </a:gs>
                <a:gs pos="100000">
                  <a:srgbClr val="FF0000"/>
                </a:gs>
              </a:gsLst>
              <a:lin ang="16200000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 anchorCtr="1"/>
            <a:lstStyle/>
            <a:p>
              <a:pPr marL="541338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charset="-52"/>
                <a:ea typeface="+mn-ea"/>
                <a:cs typeface="Tahoma" charset="-52"/>
              </a:endParaRPr>
            </a:p>
          </p:txBody>
        </p:sp>
        <p:pic>
          <p:nvPicPr>
            <p:cNvPr id="7" name="Picture 5" descr="D:\БАРС\Буклеты\Скринш.Мониторинг\bars.png"/>
            <p:cNvPicPr>
              <a:picLocks noChangeAspect="1" noChangeArrowheads="1"/>
            </p:cNvPicPr>
            <p:nvPr/>
          </p:nvPicPr>
          <p:blipFill>
            <a:blip r:embed="rId2" cstate="print"/>
            <a:srcRect l="31250" t="6250" r="24998" b="43750"/>
            <a:stretch>
              <a:fillRect/>
            </a:stretch>
          </p:blipFill>
          <p:spPr bwMode="auto">
            <a:xfrm>
              <a:off x="8572528" y="6215082"/>
              <a:ext cx="471487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</p:pic>
      </p:grpSp>
      <p:sp>
        <p:nvSpPr>
          <p:cNvPr id="9" name="Прямоугольник 8"/>
          <p:cNvSpPr/>
          <p:nvPr/>
        </p:nvSpPr>
        <p:spPr>
          <a:xfrm>
            <a:off x="1389154" y="6552893"/>
            <a:ext cx="68993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Мастер-класс «Правила проведения эффективного совещания», Суворова Е.М.</a:t>
            </a:r>
            <a:endParaRPr lang="ru-RU" sz="1400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87032" y="-20252"/>
            <a:ext cx="3121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file"/>
              </a:rPr>
              <a:t>Trello.com</a:t>
            </a:r>
            <a:endParaRPr lang="ru-RU" sz="5400" b="0" u="sng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07567" y="788642"/>
            <a:ext cx="8500704" cy="5390600"/>
            <a:chOff x="307567" y="788642"/>
            <a:chExt cx="8500704" cy="53906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25459" b="16009"/>
            <a:stretch/>
          </p:blipFill>
          <p:spPr>
            <a:xfrm>
              <a:off x="307567" y="788642"/>
              <a:ext cx="8500704" cy="53906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150104" y="1827240"/>
              <a:ext cx="360040" cy="144016"/>
            </a:xfrm>
            <a:prstGeom prst="rect">
              <a:avLst/>
            </a:prstGeom>
            <a:solidFill>
              <a:srgbClr val="D29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290408" y="1179168"/>
              <a:ext cx="360040" cy="144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330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1560" y="1988840"/>
            <a:ext cx="792088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Правила проведения эффективного совещания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(или «Как сделать так, чтобы никто не заснул?»)</a:t>
            </a:r>
            <a:endParaRPr lang="ru-RU" sz="32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661248"/>
            <a:ext cx="4392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ru-RU" b="1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ru-RU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г. Стрежевой</a:t>
            </a:r>
          </a:p>
          <a:p>
            <a:r>
              <a:rPr lang="ru-RU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Суворова Екатерина Михайловна</a:t>
            </a:r>
            <a:endParaRPr lang="ru-RU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74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6215082"/>
            <a:ext cx="9144000" cy="642918"/>
            <a:chOff x="0" y="6215082"/>
            <a:chExt cx="9144000" cy="642918"/>
          </a:xfrm>
        </p:grpSpPr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rotWithShape="1">
              <a:gsLst>
                <a:gs pos="0">
                  <a:srgbClr val="DA0000"/>
                </a:gs>
                <a:gs pos="80000">
                  <a:srgbClr val="FF0000"/>
                </a:gs>
                <a:gs pos="100000">
                  <a:srgbClr val="FF0000"/>
                </a:gs>
              </a:gsLst>
              <a:lin ang="16200000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 anchorCtr="1"/>
            <a:lstStyle/>
            <a:p>
              <a:pPr marL="541338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charset="-52"/>
                <a:ea typeface="+mn-ea"/>
                <a:cs typeface="Tahoma" charset="-52"/>
              </a:endParaRPr>
            </a:p>
          </p:txBody>
        </p:sp>
        <p:pic>
          <p:nvPicPr>
            <p:cNvPr id="7" name="Picture 5" descr="D:\БАРС\Буклеты\Скринш.Мониторинг\bars.png"/>
            <p:cNvPicPr>
              <a:picLocks noChangeAspect="1" noChangeArrowheads="1"/>
            </p:cNvPicPr>
            <p:nvPr/>
          </p:nvPicPr>
          <p:blipFill>
            <a:blip r:embed="rId2" cstate="print"/>
            <a:srcRect l="31250" t="6250" r="24998" b="43750"/>
            <a:stretch>
              <a:fillRect/>
            </a:stretch>
          </p:blipFill>
          <p:spPr bwMode="auto">
            <a:xfrm>
              <a:off x="8572528" y="6215082"/>
              <a:ext cx="471487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</p:pic>
      </p:grpSp>
      <p:sp>
        <p:nvSpPr>
          <p:cNvPr id="3" name="Прямоугольник 2"/>
          <p:cNvSpPr/>
          <p:nvPr/>
        </p:nvSpPr>
        <p:spPr>
          <a:xfrm>
            <a:off x="1389154" y="6552893"/>
            <a:ext cx="68993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Мастер-класс «Правила проведения эффективного совещания», Суворова Е.М.</a:t>
            </a:r>
            <a:endParaRPr lang="ru-RU" sz="1400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353" y="0"/>
            <a:ext cx="79208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Эмоциональный </a:t>
            </a:r>
          </a:p>
          <a:p>
            <a:r>
              <a:rPr lang="ru-RU" sz="32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якорь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5897" t="15896" r="16546" b="16547"/>
          <a:stretch/>
        </p:blipFill>
        <p:spPr>
          <a:xfrm>
            <a:off x="6990071" y="116632"/>
            <a:ext cx="1902409" cy="1902409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840" y="1600777"/>
            <a:ext cx="2552380" cy="28531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287" t="3487"/>
          <a:stretch/>
        </p:blipFill>
        <p:spPr>
          <a:xfrm>
            <a:off x="2190041" y="367266"/>
            <a:ext cx="3033211" cy="28042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2996952"/>
            <a:ext cx="2998289" cy="36629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504" y="4236245"/>
            <a:ext cx="2302661" cy="223196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97" r="22797"/>
          <a:stretch/>
        </p:blipFill>
        <p:spPr>
          <a:xfrm>
            <a:off x="294237" y="908720"/>
            <a:ext cx="1733612" cy="3252178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16001" y="2447416"/>
            <a:ext cx="857383" cy="899294"/>
            <a:chOff x="-2886854" y="5294537"/>
            <a:chExt cx="1368000" cy="1492049"/>
          </a:xfrm>
        </p:grpSpPr>
        <p:sp>
          <p:nvSpPr>
            <p:cNvPr id="51" name="Овал 50"/>
            <p:cNvSpPr/>
            <p:nvPr/>
          </p:nvSpPr>
          <p:spPr>
            <a:xfrm>
              <a:off x="-2886854" y="5331188"/>
              <a:ext cx="1368000" cy="1368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-2743584" y="5482593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-2664696" y="5553344"/>
              <a:ext cx="936000" cy="936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-2603907" y="5610752"/>
              <a:ext cx="828000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ru-RU" sz="105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-1930583" y="5294537"/>
              <a:ext cx="276775" cy="315573"/>
              <a:chOff x="-1585134" y="5197431"/>
              <a:chExt cx="1368000" cy="1368000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-1585134" y="5197431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rgbClr val="7030A0"/>
                  </a:gs>
                  <a:gs pos="97000">
                    <a:srgbClr val="7030A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-1314861" y="5470733"/>
                <a:ext cx="866701" cy="7637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-2743583" y="6471221"/>
              <a:ext cx="315540" cy="315365"/>
              <a:chOff x="-1585134" y="5197431"/>
              <a:chExt cx="1368000" cy="136800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-1585134" y="5197431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rgbClr val="7030A0"/>
                  </a:gs>
                  <a:gs pos="97000">
                    <a:srgbClr val="7030A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-1314861" y="5470733"/>
                <a:ext cx="866701" cy="7637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7" name="Овал 56"/>
            <p:cNvSpPr/>
            <p:nvPr/>
          </p:nvSpPr>
          <p:spPr>
            <a:xfrm>
              <a:off x="-1630897" y="5522473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>
              <a:off x="-2830612" y="6451094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3174477" y="2266905"/>
            <a:ext cx="857383" cy="899294"/>
            <a:chOff x="-2886854" y="5294537"/>
            <a:chExt cx="1368000" cy="1492049"/>
          </a:xfrm>
        </p:grpSpPr>
        <p:sp>
          <p:nvSpPr>
            <p:cNvPr id="64" name="Овал 63"/>
            <p:cNvSpPr/>
            <p:nvPr/>
          </p:nvSpPr>
          <p:spPr>
            <a:xfrm>
              <a:off x="-2886854" y="5331188"/>
              <a:ext cx="1368000" cy="1368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-2743584" y="5482593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Овал 65"/>
            <p:cNvSpPr/>
            <p:nvPr/>
          </p:nvSpPr>
          <p:spPr>
            <a:xfrm>
              <a:off x="-2664696" y="5553344"/>
              <a:ext cx="936000" cy="936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Овал 66"/>
            <p:cNvSpPr/>
            <p:nvPr/>
          </p:nvSpPr>
          <p:spPr>
            <a:xfrm>
              <a:off x="-2603907" y="5610752"/>
              <a:ext cx="828000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ru-RU" sz="105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-1930583" y="5294537"/>
              <a:ext cx="276775" cy="315573"/>
              <a:chOff x="-1585134" y="5197431"/>
              <a:chExt cx="1368000" cy="1368000"/>
            </a:xfrm>
          </p:grpSpPr>
          <p:sp>
            <p:nvSpPr>
              <p:cNvPr id="74" name="Овал 73"/>
              <p:cNvSpPr/>
              <p:nvPr/>
            </p:nvSpPr>
            <p:spPr>
              <a:xfrm>
                <a:off x="-1585134" y="5197431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rgbClr val="7030A0"/>
                  </a:gs>
                  <a:gs pos="97000">
                    <a:srgbClr val="7030A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-1314861" y="5470733"/>
                <a:ext cx="866701" cy="7637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-2743583" y="6471221"/>
              <a:ext cx="315540" cy="315365"/>
              <a:chOff x="-1585134" y="5197431"/>
              <a:chExt cx="1368000" cy="1368000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-1585134" y="5197431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rgbClr val="7030A0"/>
                  </a:gs>
                  <a:gs pos="97000">
                    <a:srgbClr val="7030A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-1314861" y="5470733"/>
                <a:ext cx="866701" cy="7637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0" name="Овал 69"/>
            <p:cNvSpPr/>
            <p:nvPr/>
          </p:nvSpPr>
          <p:spPr>
            <a:xfrm>
              <a:off x="-1630897" y="5522473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-2830612" y="6451094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6517291" y="185301"/>
            <a:ext cx="857383" cy="899294"/>
            <a:chOff x="-2886854" y="5294537"/>
            <a:chExt cx="1368000" cy="1492049"/>
          </a:xfrm>
        </p:grpSpPr>
        <p:sp>
          <p:nvSpPr>
            <p:cNvPr id="77" name="Овал 76"/>
            <p:cNvSpPr/>
            <p:nvPr/>
          </p:nvSpPr>
          <p:spPr>
            <a:xfrm>
              <a:off x="-2886854" y="5331188"/>
              <a:ext cx="1368000" cy="1368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Овал 77"/>
            <p:cNvSpPr/>
            <p:nvPr/>
          </p:nvSpPr>
          <p:spPr>
            <a:xfrm>
              <a:off x="-2743584" y="5482593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-2664696" y="5553344"/>
              <a:ext cx="936000" cy="936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Овал 79"/>
            <p:cNvSpPr/>
            <p:nvPr/>
          </p:nvSpPr>
          <p:spPr>
            <a:xfrm>
              <a:off x="-2603907" y="5610752"/>
              <a:ext cx="828000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ru-RU" sz="105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1" name="Группа 80"/>
            <p:cNvGrpSpPr/>
            <p:nvPr/>
          </p:nvGrpSpPr>
          <p:grpSpPr>
            <a:xfrm>
              <a:off x="-1930583" y="5294537"/>
              <a:ext cx="276775" cy="315573"/>
              <a:chOff x="-1585134" y="5197431"/>
              <a:chExt cx="1368000" cy="1368000"/>
            </a:xfrm>
          </p:grpSpPr>
          <p:sp>
            <p:nvSpPr>
              <p:cNvPr id="87" name="Овал 86"/>
              <p:cNvSpPr/>
              <p:nvPr/>
            </p:nvSpPr>
            <p:spPr>
              <a:xfrm>
                <a:off x="-1585134" y="5197431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rgbClr val="7030A0"/>
                  </a:gs>
                  <a:gs pos="97000">
                    <a:srgbClr val="7030A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-1314861" y="5470733"/>
                <a:ext cx="866701" cy="7637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82" name="Группа 81"/>
            <p:cNvGrpSpPr/>
            <p:nvPr/>
          </p:nvGrpSpPr>
          <p:grpSpPr>
            <a:xfrm>
              <a:off x="-2743583" y="6471221"/>
              <a:ext cx="315540" cy="315365"/>
              <a:chOff x="-1585134" y="5197431"/>
              <a:chExt cx="1368000" cy="1368000"/>
            </a:xfrm>
          </p:grpSpPr>
          <p:sp>
            <p:nvSpPr>
              <p:cNvPr id="85" name="Овал 84"/>
              <p:cNvSpPr/>
              <p:nvPr/>
            </p:nvSpPr>
            <p:spPr>
              <a:xfrm>
                <a:off x="-1585134" y="5197431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rgbClr val="7030A0"/>
                  </a:gs>
                  <a:gs pos="97000">
                    <a:srgbClr val="7030A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Овал 85"/>
              <p:cNvSpPr/>
              <p:nvPr/>
            </p:nvSpPr>
            <p:spPr>
              <a:xfrm>
                <a:off x="-1314861" y="5470733"/>
                <a:ext cx="866701" cy="7637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3" name="Овал 82"/>
            <p:cNvSpPr/>
            <p:nvPr/>
          </p:nvSpPr>
          <p:spPr>
            <a:xfrm>
              <a:off x="-1630897" y="5522473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-2830612" y="6451094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467544" y="5344731"/>
            <a:ext cx="857383" cy="899294"/>
            <a:chOff x="-2886854" y="5294537"/>
            <a:chExt cx="1368000" cy="1492049"/>
          </a:xfrm>
        </p:grpSpPr>
        <p:sp>
          <p:nvSpPr>
            <p:cNvPr id="90" name="Овал 89"/>
            <p:cNvSpPr/>
            <p:nvPr/>
          </p:nvSpPr>
          <p:spPr>
            <a:xfrm>
              <a:off x="-2886854" y="5331188"/>
              <a:ext cx="1368000" cy="1368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Овал 90"/>
            <p:cNvSpPr/>
            <p:nvPr/>
          </p:nvSpPr>
          <p:spPr>
            <a:xfrm>
              <a:off x="-2743584" y="5482593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Овал 91"/>
            <p:cNvSpPr/>
            <p:nvPr/>
          </p:nvSpPr>
          <p:spPr>
            <a:xfrm>
              <a:off x="-2664696" y="5553344"/>
              <a:ext cx="936000" cy="936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-2603907" y="5610752"/>
              <a:ext cx="828000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ru-RU" sz="105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-1930583" y="5294537"/>
              <a:ext cx="276775" cy="315573"/>
              <a:chOff x="-1585134" y="5197431"/>
              <a:chExt cx="1368000" cy="1368000"/>
            </a:xfrm>
          </p:grpSpPr>
          <p:sp>
            <p:nvSpPr>
              <p:cNvPr id="100" name="Овал 99"/>
              <p:cNvSpPr/>
              <p:nvPr/>
            </p:nvSpPr>
            <p:spPr>
              <a:xfrm>
                <a:off x="-1585134" y="5197431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rgbClr val="7030A0"/>
                  </a:gs>
                  <a:gs pos="97000">
                    <a:srgbClr val="7030A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-1314861" y="5470733"/>
                <a:ext cx="866701" cy="7637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5" name="Группа 94"/>
            <p:cNvGrpSpPr/>
            <p:nvPr/>
          </p:nvGrpSpPr>
          <p:grpSpPr>
            <a:xfrm>
              <a:off x="-2743583" y="6471221"/>
              <a:ext cx="315540" cy="315365"/>
              <a:chOff x="-1585134" y="5197431"/>
              <a:chExt cx="1368000" cy="1368000"/>
            </a:xfrm>
          </p:grpSpPr>
          <p:sp>
            <p:nvSpPr>
              <p:cNvPr id="98" name="Овал 97"/>
              <p:cNvSpPr/>
              <p:nvPr/>
            </p:nvSpPr>
            <p:spPr>
              <a:xfrm>
                <a:off x="-1585134" y="5197431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rgbClr val="7030A0"/>
                  </a:gs>
                  <a:gs pos="97000">
                    <a:srgbClr val="7030A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-1314861" y="5470733"/>
                <a:ext cx="866701" cy="7637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6" name="Овал 95"/>
            <p:cNvSpPr/>
            <p:nvPr/>
          </p:nvSpPr>
          <p:spPr>
            <a:xfrm>
              <a:off x="-1630897" y="5522473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-2830612" y="6451094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2883832" y="4398739"/>
            <a:ext cx="857383" cy="899294"/>
            <a:chOff x="-2886854" y="5294537"/>
            <a:chExt cx="1368000" cy="1492049"/>
          </a:xfrm>
        </p:grpSpPr>
        <p:sp>
          <p:nvSpPr>
            <p:cNvPr id="103" name="Овал 102"/>
            <p:cNvSpPr/>
            <p:nvPr/>
          </p:nvSpPr>
          <p:spPr>
            <a:xfrm>
              <a:off x="-2886854" y="5331188"/>
              <a:ext cx="1368000" cy="1368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-2743584" y="5482593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-2664696" y="5553344"/>
              <a:ext cx="936000" cy="936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-2603907" y="5610752"/>
              <a:ext cx="828000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ru-RU" sz="105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7" name="Группа 106"/>
            <p:cNvGrpSpPr/>
            <p:nvPr/>
          </p:nvGrpSpPr>
          <p:grpSpPr>
            <a:xfrm>
              <a:off x="-1930583" y="5294537"/>
              <a:ext cx="276775" cy="315573"/>
              <a:chOff x="-1585134" y="5197431"/>
              <a:chExt cx="1368000" cy="1368000"/>
            </a:xfrm>
          </p:grpSpPr>
          <p:sp>
            <p:nvSpPr>
              <p:cNvPr id="113" name="Овал 112"/>
              <p:cNvSpPr/>
              <p:nvPr/>
            </p:nvSpPr>
            <p:spPr>
              <a:xfrm>
                <a:off x="-1585134" y="5197431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rgbClr val="7030A0"/>
                  </a:gs>
                  <a:gs pos="97000">
                    <a:srgbClr val="7030A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Овал 113"/>
              <p:cNvSpPr/>
              <p:nvPr/>
            </p:nvSpPr>
            <p:spPr>
              <a:xfrm>
                <a:off x="-1314861" y="5470733"/>
                <a:ext cx="866701" cy="7637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8" name="Группа 107"/>
            <p:cNvGrpSpPr/>
            <p:nvPr/>
          </p:nvGrpSpPr>
          <p:grpSpPr>
            <a:xfrm>
              <a:off x="-2743583" y="6471221"/>
              <a:ext cx="315540" cy="315365"/>
              <a:chOff x="-1585134" y="5197431"/>
              <a:chExt cx="1368000" cy="1368000"/>
            </a:xfrm>
          </p:grpSpPr>
          <p:sp>
            <p:nvSpPr>
              <p:cNvPr id="111" name="Овал 110"/>
              <p:cNvSpPr/>
              <p:nvPr/>
            </p:nvSpPr>
            <p:spPr>
              <a:xfrm>
                <a:off x="-1585134" y="5197431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rgbClr val="7030A0"/>
                  </a:gs>
                  <a:gs pos="97000">
                    <a:srgbClr val="7030A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Овал 111"/>
              <p:cNvSpPr/>
              <p:nvPr/>
            </p:nvSpPr>
            <p:spPr>
              <a:xfrm>
                <a:off x="-1314861" y="5470733"/>
                <a:ext cx="866701" cy="7637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9" name="Овал 108"/>
            <p:cNvSpPr/>
            <p:nvPr/>
          </p:nvSpPr>
          <p:spPr>
            <a:xfrm>
              <a:off x="-1630897" y="5522473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-2830612" y="6451094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5477523" y="1935108"/>
            <a:ext cx="857383" cy="899294"/>
            <a:chOff x="-2886854" y="5294537"/>
            <a:chExt cx="1368000" cy="1492049"/>
          </a:xfrm>
        </p:grpSpPr>
        <p:sp>
          <p:nvSpPr>
            <p:cNvPr id="116" name="Овал 115"/>
            <p:cNvSpPr/>
            <p:nvPr/>
          </p:nvSpPr>
          <p:spPr>
            <a:xfrm>
              <a:off x="-2886854" y="5331188"/>
              <a:ext cx="1368000" cy="1368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-2743584" y="5482593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-2664696" y="5553344"/>
              <a:ext cx="936000" cy="936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-2603907" y="5610752"/>
              <a:ext cx="828000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ru-RU" sz="105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0" name="Группа 119"/>
            <p:cNvGrpSpPr/>
            <p:nvPr/>
          </p:nvGrpSpPr>
          <p:grpSpPr>
            <a:xfrm>
              <a:off x="-1930583" y="5294537"/>
              <a:ext cx="276775" cy="315573"/>
              <a:chOff x="-1585134" y="5197431"/>
              <a:chExt cx="1368000" cy="1368000"/>
            </a:xfrm>
          </p:grpSpPr>
          <p:sp>
            <p:nvSpPr>
              <p:cNvPr id="126" name="Овал 125"/>
              <p:cNvSpPr/>
              <p:nvPr/>
            </p:nvSpPr>
            <p:spPr>
              <a:xfrm>
                <a:off x="-1585134" y="5197431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rgbClr val="7030A0"/>
                  </a:gs>
                  <a:gs pos="97000">
                    <a:srgbClr val="7030A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Овал 126"/>
              <p:cNvSpPr/>
              <p:nvPr/>
            </p:nvSpPr>
            <p:spPr>
              <a:xfrm>
                <a:off x="-1314861" y="5470733"/>
                <a:ext cx="866701" cy="7637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1" name="Группа 120"/>
            <p:cNvGrpSpPr/>
            <p:nvPr/>
          </p:nvGrpSpPr>
          <p:grpSpPr>
            <a:xfrm>
              <a:off x="-2743583" y="6471221"/>
              <a:ext cx="315540" cy="315365"/>
              <a:chOff x="-1585134" y="5197431"/>
              <a:chExt cx="1368000" cy="1368000"/>
            </a:xfrm>
          </p:grpSpPr>
          <p:sp>
            <p:nvSpPr>
              <p:cNvPr id="124" name="Овал 123"/>
              <p:cNvSpPr/>
              <p:nvPr/>
            </p:nvSpPr>
            <p:spPr>
              <a:xfrm>
                <a:off x="-1585134" y="5197431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rgbClr val="7030A0"/>
                  </a:gs>
                  <a:gs pos="97000">
                    <a:srgbClr val="7030A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-1314861" y="5470733"/>
                <a:ext cx="866701" cy="7637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2" name="Овал 121"/>
            <p:cNvSpPr/>
            <p:nvPr/>
          </p:nvSpPr>
          <p:spPr>
            <a:xfrm>
              <a:off x="-1630897" y="5522473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-2830612" y="6451094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8" name="Рисунок 12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8293" y="4069016"/>
            <a:ext cx="3608552" cy="2577537"/>
          </a:xfrm>
          <a:prstGeom prst="rect">
            <a:avLst/>
          </a:prstGeom>
        </p:spPr>
      </p:pic>
      <p:grpSp>
        <p:nvGrpSpPr>
          <p:cNvPr id="129" name="Группа 128"/>
          <p:cNvGrpSpPr/>
          <p:nvPr/>
        </p:nvGrpSpPr>
        <p:grpSpPr>
          <a:xfrm>
            <a:off x="8032233" y="3949092"/>
            <a:ext cx="857383" cy="899294"/>
            <a:chOff x="-2886854" y="5294537"/>
            <a:chExt cx="1368000" cy="1492049"/>
          </a:xfrm>
        </p:grpSpPr>
        <p:sp>
          <p:nvSpPr>
            <p:cNvPr id="130" name="Овал 129"/>
            <p:cNvSpPr/>
            <p:nvPr/>
          </p:nvSpPr>
          <p:spPr>
            <a:xfrm>
              <a:off x="-2886854" y="5331188"/>
              <a:ext cx="1368000" cy="1368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-2743584" y="5482593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-2664696" y="5553344"/>
              <a:ext cx="936000" cy="936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-2603907" y="5610752"/>
              <a:ext cx="828000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ru-RU" sz="105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4" name="Группа 133"/>
            <p:cNvGrpSpPr/>
            <p:nvPr/>
          </p:nvGrpSpPr>
          <p:grpSpPr>
            <a:xfrm>
              <a:off x="-1930583" y="5294537"/>
              <a:ext cx="276775" cy="315573"/>
              <a:chOff x="-1585134" y="5197431"/>
              <a:chExt cx="1368000" cy="1368000"/>
            </a:xfrm>
          </p:grpSpPr>
          <p:sp>
            <p:nvSpPr>
              <p:cNvPr id="140" name="Овал 139"/>
              <p:cNvSpPr/>
              <p:nvPr/>
            </p:nvSpPr>
            <p:spPr>
              <a:xfrm>
                <a:off x="-1585134" y="5197431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rgbClr val="7030A0"/>
                  </a:gs>
                  <a:gs pos="97000">
                    <a:srgbClr val="7030A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1" name="Овал 140"/>
              <p:cNvSpPr/>
              <p:nvPr/>
            </p:nvSpPr>
            <p:spPr>
              <a:xfrm>
                <a:off x="-1314861" y="5470733"/>
                <a:ext cx="866701" cy="7637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35" name="Группа 134"/>
            <p:cNvGrpSpPr/>
            <p:nvPr/>
          </p:nvGrpSpPr>
          <p:grpSpPr>
            <a:xfrm>
              <a:off x="-2743583" y="6471221"/>
              <a:ext cx="315540" cy="315365"/>
              <a:chOff x="-1585134" y="5197431"/>
              <a:chExt cx="1368000" cy="1368000"/>
            </a:xfrm>
          </p:grpSpPr>
          <p:sp>
            <p:nvSpPr>
              <p:cNvPr id="138" name="Овал 137"/>
              <p:cNvSpPr/>
              <p:nvPr/>
            </p:nvSpPr>
            <p:spPr>
              <a:xfrm>
                <a:off x="-1585134" y="5197431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rgbClr val="7030A0"/>
                  </a:gs>
                  <a:gs pos="97000">
                    <a:srgbClr val="7030A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9" name="Овал 138"/>
              <p:cNvSpPr/>
              <p:nvPr/>
            </p:nvSpPr>
            <p:spPr>
              <a:xfrm>
                <a:off x="-1314861" y="5470733"/>
                <a:ext cx="866701" cy="7637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6" name="Овал 135"/>
            <p:cNvSpPr/>
            <p:nvPr/>
          </p:nvSpPr>
          <p:spPr>
            <a:xfrm>
              <a:off x="-1630897" y="5522473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-2830612" y="6451094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rgbClr val="7030A0"/>
                </a:gs>
                <a:gs pos="97000">
                  <a:srgbClr val="7030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2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6215082"/>
            <a:ext cx="9144000" cy="642918"/>
            <a:chOff x="0" y="6215082"/>
            <a:chExt cx="9144000" cy="642918"/>
          </a:xfrm>
        </p:grpSpPr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rotWithShape="1">
              <a:gsLst>
                <a:gs pos="0">
                  <a:srgbClr val="DA0000"/>
                </a:gs>
                <a:gs pos="80000">
                  <a:srgbClr val="FF0000"/>
                </a:gs>
                <a:gs pos="100000">
                  <a:srgbClr val="FF0000"/>
                </a:gs>
              </a:gsLst>
              <a:lin ang="16200000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 anchorCtr="1"/>
            <a:lstStyle/>
            <a:p>
              <a:pPr marL="541338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charset="-52"/>
                <a:ea typeface="+mn-ea"/>
                <a:cs typeface="Tahoma" charset="-52"/>
              </a:endParaRPr>
            </a:p>
          </p:txBody>
        </p:sp>
        <p:pic>
          <p:nvPicPr>
            <p:cNvPr id="7" name="Picture 5" descr="D:\БАРС\Буклеты\Скринш.Мониторинг\bars.png"/>
            <p:cNvPicPr>
              <a:picLocks noChangeAspect="1" noChangeArrowheads="1"/>
            </p:cNvPicPr>
            <p:nvPr/>
          </p:nvPicPr>
          <p:blipFill>
            <a:blip r:embed="rId2" cstate="print"/>
            <a:srcRect l="31250" t="6250" r="24998" b="43750"/>
            <a:stretch>
              <a:fillRect/>
            </a:stretch>
          </p:blipFill>
          <p:spPr bwMode="auto">
            <a:xfrm>
              <a:off x="8572528" y="6215082"/>
              <a:ext cx="471487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</p:pic>
      </p:grpSp>
      <p:sp>
        <p:nvSpPr>
          <p:cNvPr id="9" name="Прямоугольник 8"/>
          <p:cNvSpPr/>
          <p:nvPr/>
        </p:nvSpPr>
        <p:spPr>
          <a:xfrm>
            <a:off x="1389154" y="6552893"/>
            <a:ext cx="68993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Мастер-класс «Правила проведения эффективного совещания», Суворова Е.М.</a:t>
            </a:r>
            <a:endParaRPr lang="ru-RU" sz="1400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353" y="0"/>
            <a:ext cx="79208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Начнём с</a:t>
            </a:r>
          </a:p>
          <a:p>
            <a:r>
              <a:rPr lang="ru-RU" sz="32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приятного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1534" y="3105600"/>
            <a:ext cx="7610994" cy="36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4137" y="908720"/>
            <a:ext cx="3269357" cy="326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6215082"/>
            <a:ext cx="9144000" cy="642918"/>
            <a:chOff x="0" y="6215082"/>
            <a:chExt cx="9144000" cy="642918"/>
          </a:xfrm>
        </p:grpSpPr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rotWithShape="1">
              <a:gsLst>
                <a:gs pos="0">
                  <a:srgbClr val="DA0000"/>
                </a:gs>
                <a:gs pos="80000">
                  <a:srgbClr val="FF0000"/>
                </a:gs>
                <a:gs pos="100000">
                  <a:srgbClr val="FF0000"/>
                </a:gs>
              </a:gsLst>
              <a:lin ang="16200000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 anchorCtr="1"/>
            <a:lstStyle/>
            <a:p>
              <a:pPr marL="541338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charset="-52"/>
                <a:ea typeface="+mn-ea"/>
                <a:cs typeface="Tahoma" charset="-52"/>
              </a:endParaRPr>
            </a:p>
          </p:txBody>
        </p:sp>
        <p:pic>
          <p:nvPicPr>
            <p:cNvPr id="7" name="Picture 5" descr="D:\БАРС\Буклеты\Скринш.Мониторинг\bars.png"/>
            <p:cNvPicPr>
              <a:picLocks noChangeAspect="1" noChangeArrowheads="1"/>
            </p:cNvPicPr>
            <p:nvPr/>
          </p:nvPicPr>
          <p:blipFill>
            <a:blip r:embed="rId2" cstate="print"/>
            <a:srcRect l="31250" t="6250" r="24998" b="43750"/>
            <a:stretch>
              <a:fillRect/>
            </a:stretch>
          </p:blipFill>
          <p:spPr bwMode="auto">
            <a:xfrm>
              <a:off x="8572528" y="6215082"/>
              <a:ext cx="471487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</p:pic>
      </p:grpSp>
      <p:sp>
        <p:nvSpPr>
          <p:cNvPr id="9" name="Прямоугольник 8"/>
          <p:cNvSpPr/>
          <p:nvPr/>
        </p:nvSpPr>
        <p:spPr>
          <a:xfrm>
            <a:off x="1389154" y="6552893"/>
            <a:ext cx="68993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Мастер-класс «Правила проведения эффективного совещания», Суворова Е.М.</a:t>
            </a:r>
            <a:endParaRPr lang="ru-RU" sz="1400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353" y="0"/>
            <a:ext cx="79208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Игра «Я лучший…»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939144"/>
              </p:ext>
            </p:extLst>
          </p:nvPr>
        </p:nvGraphicFramePr>
        <p:xfrm>
          <a:off x="142841" y="1403594"/>
          <a:ext cx="8901174" cy="3681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7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7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0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 могу стать наставником!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 могу написать информацию для </a:t>
                      </a:r>
                      <a:r>
                        <a:rPr lang="ru-RU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школьного сайта </a:t>
                      </a: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или статью в газету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 могу организовать экскурсию или благотворительную акцию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0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 – человек, который любит заниматься творчеством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 </a:t>
                      </a:r>
                      <a:r>
                        <a:rPr lang="ru-RU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могу </a:t>
                      </a: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поделиться опытом работы на семинаре, конференции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 – генератор идей к любому мероприятию!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6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6215082"/>
            <a:ext cx="9144000" cy="642918"/>
            <a:chOff x="0" y="6215082"/>
            <a:chExt cx="9144000" cy="642918"/>
          </a:xfrm>
        </p:grpSpPr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rotWithShape="1">
              <a:gsLst>
                <a:gs pos="0">
                  <a:srgbClr val="DA0000"/>
                </a:gs>
                <a:gs pos="80000">
                  <a:srgbClr val="FF0000"/>
                </a:gs>
                <a:gs pos="100000">
                  <a:srgbClr val="FF0000"/>
                </a:gs>
              </a:gsLst>
              <a:lin ang="16200000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 anchorCtr="1"/>
            <a:lstStyle/>
            <a:p>
              <a:pPr marL="541338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charset="-52"/>
                <a:ea typeface="+mn-ea"/>
                <a:cs typeface="Tahoma" charset="-52"/>
              </a:endParaRPr>
            </a:p>
          </p:txBody>
        </p:sp>
        <p:pic>
          <p:nvPicPr>
            <p:cNvPr id="7" name="Picture 5" descr="D:\БАРС\Буклеты\Скринш.Мониторинг\bars.png"/>
            <p:cNvPicPr>
              <a:picLocks noChangeAspect="1" noChangeArrowheads="1"/>
            </p:cNvPicPr>
            <p:nvPr/>
          </p:nvPicPr>
          <p:blipFill>
            <a:blip r:embed="rId2" cstate="print"/>
            <a:srcRect l="31250" t="6250" r="24998" b="43750"/>
            <a:stretch>
              <a:fillRect/>
            </a:stretch>
          </p:blipFill>
          <p:spPr bwMode="auto">
            <a:xfrm>
              <a:off x="8572528" y="6215082"/>
              <a:ext cx="471487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</p:pic>
      </p:grpSp>
      <p:sp>
        <p:nvSpPr>
          <p:cNvPr id="9" name="Прямоугольник 8"/>
          <p:cNvSpPr/>
          <p:nvPr/>
        </p:nvSpPr>
        <p:spPr>
          <a:xfrm>
            <a:off x="1389154" y="6552893"/>
            <a:ext cx="68993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Мастер-класс «Правила проведения эффективного совещания», Суворова Е.М.</a:t>
            </a:r>
            <a:endParaRPr lang="ru-RU" sz="1400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353" y="0"/>
            <a:ext cx="79208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«Последний звонок»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307" y="529516"/>
            <a:ext cx="79208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«Неделя добра»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5307" y="992104"/>
            <a:ext cx="882918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«Дни славянской письменности и культуры» </a:t>
            </a:r>
            <a:r>
              <a:rPr lang="ru-RU" sz="20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(доклады педагогов, доклады учащихся, поделки, рисунки, творческие номера)</a:t>
            </a:r>
            <a:endParaRPr lang="ru-RU" sz="3200" b="1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6215082"/>
            <a:ext cx="9144000" cy="642918"/>
            <a:chOff x="0" y="6215082"/>
            <a:chExt cx="9144000" cy="642918"/>
          </a:xfrm>
        </p:grpSpPr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rotWithShape="1">
              <a:gsLst>
                <a:gs pos="0">
                  <a:srgbClr val="DA0000"/>
                </a:gs>
                <a:gs pos="80000">
                  <a:srgbClr val="FF0000"/>
                </a:gs>
                <a:gs pos="100000">
                  <a:srgbClr val="FF0000"/>
                </a:gs>
              </a:gsLst>
              <a:lin ang="16200000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 anchorCtr="1"/>
            <a:lstStyle/>
            <a:p>
              <a:pPr marL="541338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charset="-52"/>
                <a:ea typeface="+mn-ea"/>
                <a:cs typeface="Tahoma" charset="-52"/>
              </a:endParaRPr>
            </a:p>
          </p:txBody>
        </p:sp>
        <p:pic>
          <p:nvPicPr>
            <p:cNvPr id="7" name="Picture 5" descr="D:\БАРС\Буклеты\Скринш.Мониторинг\bars.png"/>
            <p:cNvPicPr>
              <a:picLocks noChangeAspect="1" noChangeArrowheads="1"/>
            </p:cNvPicPr>
            <p:nvPr/>
          </p:nvPicPr>
          <p:blipFill>
            <a:blip r:embed="rId2" cstate="print"/>
            <a:srcRect l="31250" t="6250" r="24998" b="43750"/>
            <a:stretch>
              <a:fillRect/>
            </a:stretch>
          </p:blipFill>
          <p:spPr bwMode="auto">
            <a:xfrm>
              <a:off x="8572528" y="6215082"/>
              <a:ext cx="471487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</p:pic>
      </p:grpSp>
      <p:sp>
        <p:nvSpPr>
          <p:cNvPr id="9" name="Прямоугольник 8"/>
          <p:cNvSpPr/>
          <p:nvPr/>
        </p:nvSpPr>
        <p:spPr>
          <a:xfrm>
            <a:off x="1389154" y="6552893"/>
            <a:ext cx="68993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Мастер-класс «Правила проведения эффективного совещания», Суворова Е.М.</a:t>
            </a:r>
            <a:endParaRPr lang="ru-RU" sz="1400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353" y="0"/>
            <a:ext cx="79208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«Последний звонок»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307" y="529516"/>
            <a:ext cx="79208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«Неделя добра»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5307" y="992104"/>
            <a:ext cx="882918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«Дни славянской письменности и культуры» </a:t>
            </a:r>
            <a:r>
              <a:rPr lang="ru-RU" sz="20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(доклады педагогов, доклады учащихся, поделки, рисунки, творческие номера)</a:t>
            </a:r>
            <a:endParaRPr lang="ru-RU" sz="3200" b="1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66350"/>
              </p:ext>
            </p:extLst>
          </p:nvPr>
        </p:nvGraphicFramePr>
        <p:xfrm>
          <a:off x="163192" y="2307782"/>
          <a:ext cx="8817615" cy="3681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9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0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 могу стать наставником!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 могу написать информацию для </a:t>
                      </a:r>
                      <a:r>
                        <a:rPr lang="ru-RU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школьного сайта </a:t>
                      </a: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или статью в газету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 могу организовать экскурсию или благотворительную акцию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0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 – человек, который любит заниматься творчеством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 </a:t>
                      </a:r>
                      <a:r>
                        <a:rPr lang="ru-RU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могу </a:t>
                      </a: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поделиться опытом работы на семинаре, конференции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 – генератор идей к любому мероприятию!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1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6215082"/>
            <a:ext cx="9144000" cy="642918"/>
            <a:chOff x="0" y="6215082"/>
            <a:chExt cx="9144000" cy="642918"/>
          </a:xfrm>
        </p:grpSpPr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rotWithShape="1">
              <a:gsLst>
                <a:gs pos="0">
                  <a:srgbClr val="DA0000"/>
                </a:gs>
                <a:gs pos="80000">
                  <a:srgbClr val="FF0000"/>
                </a:gs>
                <a:gs pos="100000">
                  <a:srgbClr val="FF0000"/>
                </a:gs>
              </a:gsLst>
              <a:lin ang="16200000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 anchorCtr="1"/>
            <a:lstStyle/>
            <a:p>
              <a:pPr marL="541338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charset="-52"/>
                <a:ea typeface="+mn-ea"/>
                <a:cs typeface="Tahoma" charset="-52"/>
              </a:endParaRPr>
            </a:p>
          </p:txBody>
        </p:sp>
        <p:pic>
          <p:nvPicPr>
            <p:cNvPr id="7" name="Picture 5" descr="D:\БАРС\Буклеты\Скринш.Мониторинг\bars.png"/>
            <p:cNvPicPr>
              <a:picLocks noChangeAspect="1" noChangeArrowheads="1"/>
            </p:cNvPicPr>
            <p:nvPr/>
          </p:nvPicPr>
          <p:blipFill>
            <a:blip r:embed="rId2" cstate="print"/>
            <a:srcRect l="31250" t="6250" r="24998" b="43750"/>
            <a:stretch>
              <a:fillRect/>
            </a:stretch>
          </p:blipFill>
          <p:spPr bwMode="auto">
            <a:xfrm>
              <a:off x="8572528" y="6215082"/>
              <a:ext cx="471487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</p:pic>
      </p:grpSp>
      <p:sp>
        <p:nvSpPr>
          <p:cNvPr id="9" name="Прямоугольник 8"/>
          <p:cNvSpPr/>
          <p:nvPr/>
        </p:nvSpPr>
        <p:spPr>
          <a:xfrm>
            <a:off x="1389154" y="6552893"/>
            <a:ext cx="68993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Мастер-класс «Правила проведения эффективного совещания», Суворова Е.М.</a:t>
            </a:r>
            <a:endParaRPr lang="ru-RU" sz="1400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210420"/>
          <a:ext cx="9144004" cy="6193692"/>
        </p:xfrm>
        <a:graphic>
          <a:graphicData uri="http://schemas.openxmlformats.org/drawingml/2006/table">
            <a:tbl>
              <a:tblPr/>
              <a:tblGrid>
                <a:gridCol w="35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5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7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6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6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43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00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56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Мероприятие 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2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Ответственный за подготовку и контроль: 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29"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77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№ п/п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мероприятия (акция, урок, конкурс, конференция и т.п.)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Педагоги-участники  (роль)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Обучающиеся-участники (ФИО, класс)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Согласование темы / содержания работы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Направление заявки для участия в мероприятии 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Привлеченные организации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Промежуточный контроль выполнения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Итоговый контроль (дата, место)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Дата, время и место выступления / проведения меропритяия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Подготовка материала к размещению на сайте и сообществах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Примечание (рекомендации)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 / содержание контроля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 / содержание контроля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2286" marR="2286" marT="2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  <a:b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ФИО: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Отметка о выполнении</a:t>
                      </a:r>
                    </a:p>
                  </a:txBody>
                  <a:tcPr marL="2286" marR="2286" marT="2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2286" marR="2286" marT="2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  <a:b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ФИО:</a:t>
                      </a:r>
                    </a:p>
                    <a:p>
                      <a:pPr algn="l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Отметка о выполнении</a:t>
                      </a:r>
                    </a:p>
                  </a:txBody>
                  <a:tcPr marL="2286" marR="2286" marT="2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2286" marR="2286" marT="2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  <a:b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ФИО:</a:t>
                      </a:r>
                    </a:p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Отметка о выполнении</a:t>
                      </a:r>
                    </a:p>
                  </a:txBody>
                  <a:tcPr marL="2286" marR="2286" marT="2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7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2286" marR="2286" marT="2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 (дата):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  <a:b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ФИО:</a:t>
                      </a:r>
                    </a:p>
                    <a:p>
                      <a:pPr algn="l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Отметка о выполнении</a:t>
                      </a:r>
                    </a:p>
                  </a:txBody>
                  <a:tcPr marL="2286" marR="2286" marT="2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7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2286" marR="2286" marT="2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  <a:b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ФИО: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7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Отметка о выполнении</a:t>
                      </a:r>
                    </a:p>
                  </a:txBody>
                  <a:tcPr marL="2286" marR="2286" marT="2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0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6215082"/>
            <a:ext cx="9144000" cy="642918"/>
            <a:chOff x="0" y="6215082"/>
            <a:chExt cx="9144000" cy="642918"/>
          </a:xfrm>
        </p:grpSpPr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rotWithShape="1">
              <a:gsLst>
                <a:gs pos="0">
                  <a:srgbClr val="DA0000"/>
                </a:gs>
                <a:gs pos="80000">
                  <a:srgbClr val="FF0000"/>
                </a:gs>
                <a:gs pos="100000">
                  <a:srgbClr val="FF0000"/>
                </a:gs>
              </a:gsLst>
              <a:lin ang="16200000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 anchorCtr="1"/>
            <a:lstStyle/>
            <a:p>
              <a:pPr marL="541338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charset="-52"/>
                <a:ea typeface="+mn-ea"/>
                <a:cs typeface="Tahoma" charset="-52"/>
              </a:endParaRPr>
            </a:p>
          </p:txBody>
        </p:sp>
        <p:pic>
          <p:nvPicPr>
            <p:cNvPr id="7" name="Picture 5" descr="D:\БАРС\Буклеты\Скринш.Мониторинг\bars.png"/>
            <p:cNvPicPr>
              <a:picLocks noChangeAspect="1" noChangeArrowheads="1"/>
            </p:cNvPicPr>
            <p:nvPr/>
          </p:nvPicPr>
          <p:blipFill>
            <a:blip r:embed="rId2" cstate="print"/>
            <a:srcRect l="31250" t="6250" r="24998" b="43750"/>
            <a:stretch>
              <a:fillRect/>
            </a:stretch>
          </p:blipFill>
          <p:spPr bwMode="auto">
            <a:xfrm>
              <a:off x="8572528" y="6215082"/>
              <a:ext cx="471487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</p:pic>
      </p:grpSp>
      <p:sp>
        <p:nvSpPr>
          <p:cNvPr id="9" name="Прямоугольник 8"/>
          <p:cNvSpPr/>
          <p:nvPr/>
        </p:nvSpPr>
        <p:spPr>
          <a:xfrm>
            <a:off x="1389154" y="6552893"/>
            <a:ext cx="68993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Мастер-класс «Правила проведения эффективного совещания», Суворова Е.М.</a:t>
            </a:r>
            <a:endParaRPr lang="ru-RU" sz="1400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210420"/>
          <a:ext cx="9144004" cy="6193692"/>
        </p:xfrm>
        <a:graphic>
          <a:graphicData uri="http://schemas.openxmlformats.org/drawingml/2006/table">
            <a:tbl>
              <a:tblPr/>
              <a:tblGrid>
                <a:gridCol w="35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5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7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6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6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43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00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56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Мероприятие 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2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Ответственный за подготовку и контроль: 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29"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77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№ п/п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мероприятия (акция, урок, конкурс, конференция и т.п.)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Педагоги-участники  (роль)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Обучающиеся-участники (ФИО, класс)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Согласование темы / содержания работы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Направление заявки для участия в мероприятии 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Привлеченные организации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Промежуточный контроль выполнения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Итоговый контроль (дата, место)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Дата, время и место выступления / проведения меропритяия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Подготовка материала к размещению на сайте и сообществах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Примечание (рекомендации)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 / содержание контроля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 / содержание контроля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2286" marR="2286" marT="2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  <a:b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ФИО: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Отметка о выполнении</a:t>
                      </a:r>
                    </a:p>
                  </a:txBody>
                  <a:tcPr marL="2286" marR="2286" marT="2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2286" marR="2286" marT="2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  <a:b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ФИО:</a:t>
                      </a:r>
                    </a:p>
                    <a:p>
                      <a:pPr algn="l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Отметка о выполнении</a:t>
                      </a:r>
                    </a:p>
                  </a:txBody>
                  <a:tcPr marL="2286" marR="2286" marT="2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2286" marR="2286" marT="2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  <a:p>
                      <a:pPr algn="l" fontAlgn="t"/>
                      <a:r>
                        <a:rPr lang="ru-RU" sz="1000" b="1" i="1" u="none" strike="noStrike" dirty="0" smtClean="0">
                          <a:solidFill>
                            <a:srgbClr val="00487E"/>
                          </a:solidFill>
                          <a:latin typeface="Calibri"/>
                        </a:rPr>
                        <a:t>16.04.2023</a:t>
                      </a:r>
                      <a:endParaRPr lang="ru-RU" sz="1000" b="1" i="1" u="none" strike="noStrike" dirty="0">
                        <a:solidFill>
                          <a:srgbClr val="00487E"/>
                        </a:solidFill>
                        <a:latin typeface="Calibri"/>
                      </a:endParaRP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  <a:b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ФИО:</a:t>
                      </a:r>
                    </a:p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Отметка о выполнении</a:t>
                      </a:r>
                    </a:p>
                  </a:txBody>
                  <a:tcPr marL="2286" marR="2286" marT="2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7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2286" marR="2286" marT="2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 (дата):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  <a:b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ФИО:</a:t>
                      </a:r>
                    </a:p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Отметка о выполнении</a:t>
                      </a:r>
                    </a:p>
                  </a:txBody>
                  <a:tcPr marL="2286" marR="2286" marT="2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7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2286" marR="2286" marT="2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</a:p>
                  </a:txBody>
                  <a:tcPr marL="2286" marR="2286" marT="2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Дата:</a:t>
                      </a:r>
                      <a:b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ФИО:</a:t>
                      </a:r>
                    </a:p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7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Отметка о выполнении</a:t>
                      </a:r>
                    </a:p>
                  </a:txBody>
                  <a:tcPr marL="2286" marR="2286" marT="2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286" marR="2286" marT="2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85786" y="-24"/>
            <a:ext cx="2333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Неделя добра</a:t>
            </a:r>
            <a:endParaRPr lang="ru-RU" sz="24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41163" y="285728"/>
            <a:ext cx="20160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Иванов И.И.</a:t>
            </a:r>
            <a:endParaRPr lang="ru-RU" sz="24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143116"/>
            <a:ext cx="142876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Акция «От сердца к сердцу»</a:t>
            </a:r>
            <a:endParaRPr lang="ru-RU" sz="9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1907" y="3000372"/>
            <a:ext cx="157163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Акция «Жителям города о благотворительности»</a:t>
            </a:r>
            <a:endParaRPr lang="ru-RU" sz="8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9" y="3786190"/>
            <a:ext cx="135732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Сбор кормов для собак и кошек</a:t>
            </a:r>
            <a:endParaRPr lang="ru-RU" sz="9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43042" y="2198036"/>
            <a:ext cx="85725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Петрова НИ</a:t>
            </a:r>
            <a:endParaRPr lang="ru-RU" sz="9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28860" y="2214554"/>
            <a:ext cx="857256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8А класс</a:t>
            </a:r>
            <a:endParaRPr lang="ru-RU" sz="9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2285992"/>
            <a:ext cx="857256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15.04.2023</a:t>
            </a:r>
            <a:endParaRPr lang="ru-RU" sz="9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00562" y="2124367"/>
            <a:ext cx="857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" b="1" i="1" dirty="0" err="1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Благотвори-тельный</a:t>
            </a:r>
            <a:r>
              <a:rPr lang="ru-RU" sz="6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фонд Томской области</a:t>
            </a:r>
            <a:endParaRPr lang="ru-RU" sz="6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72330" y="2143116"/>
            <a:ext cx="857256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21.04.2023</a:t>
            </a:r>
          </a:p>
          <a:p>
            <a:pPr algn="ctr"/>
            <a:r>
              <a:rPr lang="ru-RU" sz="700" b="1" i="1" cap="none" spc="0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11.40</a:t>
            </a:r>
          </a:p>
          <a:p>
            <a:pPr algn="ctr"/>
            <a:endParaRPr lang="ru-RU" sz="7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81988" y="2143116"/>
            <a:ext cx="642942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22.04.2023</a:t>
            </a:r>
          </a:p>
          <a:p>
            <a:pPr algn="ctr"/>
            <a:r>
              <a:rPr lang="ru-RU" sz="700" b="1" i="1" cap="none" spc="0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Петрова НИ</a:t>
            </a:r>
            <a:endParaRPr lang="ru-RU" sz="7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57950" y="2214554"/>
            <a:ext cx="8572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20.04.2023</a:t>
            </a:r>
            <a:endParaRPr lang="ru-RU" sz="8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633516" y="3786190"/>
            <a:ext cx="85725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Некрасова СС</a:t>
            </a:r>
            <a:endParaRPr lang="ru-RU" sz="9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19334" y="3802708"/>
            <a:ext cx="85725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8-11 классы</a:t>
            </a:r>
            <a:endParaRPr lang="ru-RU" sz="9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133714" y="3874146"/>
            <a:ext cx="857256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15.04.2023</a:t>
            </a:r>
            <a:endParaRPr lang="ru-RU" sz="9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491036" y="3824591"/>
            <a:ext cx="857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Пункты передержки собак и кошек г. Стрежевого</a:t>
            </a:r>
            <a:endParaRPr lang="ru-RU" sz="6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100641" y="3893196"/>
            <a:ext cx="85725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20.04.2023</a:t>
            </a:r>
          </a:p>
          <a:p>
            <a:pPr algn="ctr"/>
            <a:r>
              <a:rPr lang="ru-RU" sz="700" b="1" i="1" cap="none" spc="0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 </a:t>
            </a:r>
          </a:p>
          <a:p>
            <a:pPr algn="ctr"/>
            <a:r>
              <a:rPr lang="ru-RU" sz="700" b="1" i="1" cap="none" spc="0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чаты</a:t>
            </a:r>
            <a:endParaRPr lang="ru-RU" sz="7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62804" y="3857628"/>
            <a:ext cx="85725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28.04.2023</a:t>
            </a:r>
          </a:p>
          <a:p>
            <a:pPr algn="ctr"/>
            <a:r>
              <a:rPr lang="ru-RU" sz="700" b="1" i="1" cap="none" spc="0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12.00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072462" y="3786190"/>
            <a:ext cx="714380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29.04.2023</a:t>
            </a:r>
          </a:p>
          <a:p>
            <a:pPr algn="ctr"/>
            <a:r>
              <a:rPr lang="ru-RU" sz="7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Некрасова СС</a:t>
            </a:r>
            <a:endParaRPr lang="ru-RU" sz="7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48424" y="3802708"/>
            <a:ext cx="8572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27.04.2023</a:t>
            </a:r>
            <a:endParaRPr lang="ru-RU" sz="8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643042" y="3000372"/>
            <a:ext cx="857256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Иванов ИИ</a:t>
            </a:r>
            <a:endParaRPr lang="ru-RU" sz="9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357422" y="2900359"/>
            <a:ext cx="8572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11А класс:</a:t>
            </a:r>
          </a:p>
          <a:p>
            <a:pPr algn="ctr"/>
            <a:r>
              <a:rPr lang="ru-RU" sz="8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Иванов АА, Курочка ДИ</a:t>
            </a:r>
          </a:p>
          <a:p>
            <a:pPr algn="ctr"/>
            <a:r>
              <a:rPr lang="ru-RU" sz="800" b="1" i="1" cap="none" spc="0" dirty="0" err="1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Свирин</a:t>
            </a:r>
            <a:r>
              <a:rPr lang="ru-RU" sz="800" b="1" i="1" cap="none" spc="0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ТМ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143240" y="3088328"/>
            <a:ext cx="857256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15.04.2023</a:t>
            </a:r>
            <a:endParaRPr lang="ru-RU" sz="9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500562" y="2926703"/>
            <a:ext cx="857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" b="1" i="1" dirty="0" err="1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Благотвори-тельный</a:t>
            </a:r>
            <a:r>
              <a:rPr lang="ru-RU" sz="6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фонд Томской области</a:t>
            </a:r>
            <a:endParaRPr lang="ru-RU" sz="6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110167" y="3088328"/>
            <a:ext cx="85725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20.04.2023</a:t>
            </a:r>
          </a:p>
          <a:p>
            <a:pPr algn="ctr"/>
            <a:r>
              <a:rPr lang="ru-RU" sz="700" b="1" i="1" cap="none" spc="0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памятки</a:t>
            </a:r>
            <a:endParaRPr lang="ru-RU" sz="7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072330" y="2945452"/>
            <a:ext cx="8572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29.04.2023</a:t>
            </a:r>
          </a:p>
          <a:p>
            <a:pPr algn="ctr"/>
            <a:r>
              <a:rPr lang="ru-RU" sz="700" b="1" i="1" cap="none" spc="0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13.00</a:t>
            </a:r>
          </a:p>
          <a:p>
            <a:pPr algn="ctr"/>
            <a:r>
              <a:rPr lang="ru-RU" sz="7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Площадь Победы</a:t>
            </a:r>
            <a:endParaRPr lang="ru-RU" sz="7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081988" y="2945452"/>
            <a:ext cx="642942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30.04.2023</a:t>
            </a:r>
          </a:p>
          <a:p>
            <a:pPr algn="ctr"/>
            <a:r>
              <a:rPr lang="ru-RU" sz="700" b="1" i="1" cap="none" spc="0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Иванов ИИ</a:t>
            </a:r>
            <a:endParaRPr lang="ru-RU" sz="7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357950" y="3016890"/>
            <a:ext cx="8572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27.04.2023</a:t>
            </a:r>
            <a:endParaRPr lang="ru-RU" sz="8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710246" y="3900491"/>
            <a:ext cx="85725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24.04.2023</a:t>
            </a:r>
          </a:p>
          <a:p>
            <a:pPr algn="ctr"/>
            <a:r>
              <a:rPr lang="ru-RU" sz="7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 </a:t>
            </a:r>
          </a:p>
          <a:p>
            <a:pPr algn="ctr"/>
            <a:r>
              <a:rPr lang="ru-RU" sz="7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чаты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786446" y="3071810"/>
            <a:ext cx="714380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23.04.2023</a:t>
            </a:r>
          </a:p>
          <a:p>
            <a:pPr algn="ctr"/>
            <a:r>
              <a:rPr lang="ru-RU" sz="700" b="1" i="1" dirty="0" smtClean="0">
                <a:ln w="1905"/>
                <a:solidFill>
                  <a:srgbClr val="004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Вопросы, речь</a:t>
            </a:r>
            <a:endParaRPr lang="ru-RU" sz="700" b="1" i="1" cap="none" spc="0" dirty="0">
              <a:ln w="1905"/>
              <a:solidFill>
                <a:srgbClr val="004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0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6215082"/>
            <a:ext cx="9144000" cy="642918"/>
            <a:chOff x="0" y="6215082"/>
            <a:chExt cx="9144000" cy="642918"/>
          </a:xfrm>
        </p:grpSpPr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rotWithShape="1">
              <a:gsLst>
                <a:gs pos="0">
                  <a:srgbClr val="DA0000"/>
                </a:gs>
                <a:gs pos="80000">
                  <a:srgbClr val="FF0000"/>
                </a:gs>
                <a:gs pos="100000">
                  <a:srgbClr val="FF0000"/>
                </a:gs>
              </a:gsLst>
              <a:lin ang="16200000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 anchorCtr="1"/>
            <a:lstStyle/>
            <a:p>
              <a:pPr marL="541338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charset="-52"/>
                <a:ea typeface="+mn-ea"/>
                <a:cs typeface="Tahoma" charset="-52"/>
              </a:endParaRPr>
            </a:p>
          </p:txBody>
        </p:sp>
        <p:pic>
          <p:nvPicPr>
            <p:cNvPr id="7" name="Picture 5" descr="D:\БАРС\Буклеты\Скринш.Мониторинг\bars.png"/>
            <p:cNvPicPr>
              <a:picLocks noChangeAspect="1" noChangeArrowheads="1"/>
            </p:cNvPicPr>
            <p:nvPr/>
          </p:nvPicPr>
          <p:blipFill>
            <a:blip r:embed="rId2" cstate="print"/>
            <a:srcRect l="31250" t="6250" r="24998" b="43750"/>
            <a:stretch>
              <a:fillRect/>
            </a:stretch>
          </p:blipFill>
          <p:spPr bwMode="auto">
            <a:xfrm>
              <a:off x="8572528" y="6215082"/>
              <a:ext cx="471487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</p:pic>
      </p:grpSp>
      <p:sp>
        <p:nvSpPr>
          <p:cNvPr id="9" name="Прямоугольник 8"/>
          <p:cNvSpPr/>
          <p:nvPr/>
        </p:nvSpPr>
        <p:spPr>
          <a:xfrm>
            <a:off x="1389154" y="6552893"/>
            <a:ext cx="68993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Мастер-класс «Правила проведения эффективного совещания», Суворова Е.М.</a:t>
            </a:r>
            <a:endParaRPr lang="ru-RU" sz="1400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27256" y="-134841"/>
            <a:ext cx="5390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Google-</a:t>
            </a:r>
            <a:r>
              <a:rPr lang="ru-RU" sz="5400" u="sng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</a:t>
            </a:r>
            <a:r>
              <a:rPr lang="ru-RU" sz="5400" b="0" u="sng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блицы</a:t>
            </a:r>
            <a:endParaRPr lang="ru-RU" sz="5400" b="0" u="sng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8" y="788489"/>
            <a:ext cx="8866412" cy="53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3019</TotalTime>
  <Words>987</Words>
  <Application>Microsoft Office PowerPoint</Application>
  <PresentationFormat>Экран (4:3)</PresentationFormat>
  <Paragraphs>434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Georgia</vt:lpstr>
      <vt:lpstr>Lucida Sans Unicode</vt:lpstr>
      <vt:lpstr>Tahoma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Суворова Екатерина Михайловна</cp:lastModifiedBy>
  <cp:revision>306</cp:revision>
  <dcterms:created xsi:type="dcterms:W3CDTF">2011-01-31T12:14:26Z</dcterms:created>
  <dcterms:modified xsi:type="dcterms:W3CDTF">2024-04-18T06:21:03Z</dcterms:modified>
</cp:coreProperties>
</file>