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0" r:id="rId2"/>
    <p:sldId id="328" r:id="rId3"/>
    <p:sldId id="329" r:id="rId4"/>
    <p:sldId id="330" r:id="rId5"/>
    <p:sldId id="331" r:id="rId6"/>
    <p:sldId id="332" r:id="rId7"/>
    <p:sldId id="33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84F77B"/>
    <a:srgbClr val="B7DEE8"/>
    <a:srgbClr val="87479D"/>
    <a:srgbClr val="4B2F84"/>
    <a:srgbClr val="4A8654"/>
    <a:srgbClr val="399739"/>
    <a:srgbClr val="3958F1"/>
    <a:srgbClr val="006600"/>
    <a:srgbClr val="C5FB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7AC3CCA-C797-4891-BE02-D94E43425B78}" styleName="Средний стиль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9FF7A4-F039-45C9-A2A1-A88C970276C8}" type="doc">
      <dgm:prSet loTypeId="urn:microsoft.com/office/officeart/2005/8/layout/radial3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54FF8752-659C-471D-A2C5-4AE61F09C2AF}">
      <dgm:prSet phldrT="[Текст]" custT="1"/>
      <dgm:spPr/>
      <dgm:t>
        <a:bodyPr/>
        <a:lstStyle/>
        <a:p>
          <a:r>
            <a:rPr lang="ru-RU" sz="6600" b="1" dirty="0" smtClean="0"/>
            <a:t>ИОМ</a:t>
          </a:r>
          <a:endParaRPr lang="ru-RU" sz="6600" b="1" dirty="0"/>
        </a:p>
      </dgm:t>
    </dgm:pt>
    <dgm:pt modelId="{EC3B60FB-4867-49F5-A75C-280C0CBC81EA}" type="parTrans" cxnId="{592EC0BF-C60B-4B3C-9FD8-5066F03E8498}">
      <dgm:prSet/>
      <dgm:spPr/>
      <dgm:t>
        <a:bodyPr/>
        <a:lstStyle/>
        <a:p>
          <a:endParaRPr lang="ru-RU" sz="2800" b="1"/>
        </a:p>
      </dgm:t>
    </dgm:pt>
    <dgm:pt modelId="{22ED4FB3-6BB3-4E7E-B7B8-B397315F5E58}" type="sibTrans" cxnId="{592EC0BF-C60B-4B3C-9FD8-5066F03E8498}">
      <dgm:prSet/>
      <dgm:spPr/>
      <dgm:t>
        <a:bodyPr/>
        <a:lstStyle/>
        <a:p>
          <a:endParaRPr lang="ru-RU" sz="2800" b="1"/>
        </a:p>
      </dgm:t>
    </dgm:pt>
    <dgm:pt modelId="{EBCCA14B-8059-41D9-B4F2-806EC8EF9718}">
      <dgm:prSet phldrT="[Текст]" custT="1"/>
      <dgm:spPr/>
      <dgm:t>
        <a:bodyPr/>
        <a:lstStyle/>
        <a:p>
          <a:r>
            <a:rPr lang="ru-RU" sz="1800" b="1" dirty="0" smtClean="0"/>
            <a:t>Диагностика</a:t>
          </a:r>
          <a:endParaRPr lang="ru-RU" sz="1800" b="1" dirty="0"/>
        </a:p>
      </dgm:t>
    </dgm:pt>
    <dgm:pt modelId="{E127A235-C991-45FF-B61D-9FA77425795B}" type="parTrans" cxnId="{0E9E5407-B73F-46D6-998B-D6E70FE7D4DE}">
      <dgm:prSet/>
      <dgm:spPr/>
      <dgm:t>
        <a:bodyPr/>
        <a:lstStyle/>
        <a:p>
          <a:endParaRPr lang="ru-RU" sz="2800" b="1"/>
        </a:p>
      </dgm:t>
    </dgm:pt>
    <dgm:pt modelId="{927CE633-893A-4314-8CFB-117F612013A2}" type="sibTrans" cxnId="{0E9E5407-B73F-46D6-998B-D6E70FE7D4DE}">
      <dgm:prSet/>
      <dgm:spPr/>
      <dgm:t>
        <a:bodyPr/>
        <a:lstStyle/>
        <a:p>
          <a:endParaRPr lang="ru-RU" sz="2800" b="1"/>
        </a:p>
      </dgm:t>
    </dgm:pt>
    <dgm:pt modelId="{62666CA0-49B9-47CA-A475-8F6F8C2A4450}">
      <dgm:prSet phldrT="[Текст]" custT="1"/>
      <dgm:spPr/>
      <dgm:t>
        <a:bodyPr/>
        <a:lstStyle/>
        <a:p>
          <a:r>
            <a:rPr lang="ru-RU" sz="1800" b="1" dirty="0" smtClean="0"/>
            <a:t>Целеполагание</a:t>
          </a:r>
          <a:endParaRPr lang="ru-RU" sz="1800" b="1" dirty="0"/>
        </a:p>
      </dgm:t>
    </dgm:pt>
    <dgm:pt modelId="{1B09715F-3C79-42C8-9C6D-7B15BA131BEF}" type="parTrans" cxnId="{A97EE193-0262-49F8-A43A-E11EE6A45F7B}">
      <dgm:prSet/>
      <dgm:spPr/>
      <dgm:t>
        <a:bodyPr/>
        <a:lstStyle/>
        <a:p>
          <a:endParaRPr lang="ru-RU" sz="2800" b="1"/>
        </a:p>
      </dgm:t>
    </dgm:pt>
    <dgm:pt modelId="{389C1ACE-2FB6-4FF4-86A2-A3C935F4EDD7}" type="sibTrans" cxnId="{A97EE193-0262-49F8-A43A-E11EE6A45F7B}">
      <dgm:prSet/>
      <dgm:spPr/>
      <dgm:t>
        <a:bodyPr/>
        <a:lstStyle/>
        <a:p>
          <a:endParaRPr lang="ru-RU" sz="2800" b="1"/>
        </a:p>
      </dgm:t>
    </dgm:pt>
    <dgm:pt modelId="{BC76747A-5036-44C0-92F7-E727191346C5}">
      <dgm:prSet phldrT="[Текст]" custT="1"/>
      <dgm:spPr/>
      <dgm:t>
        <a:bodyPr/>
        <a:lstStyle/>
        <a:p>
          <a:r>
            <a:rPr lang="ru-RU" sz="1800" b="1" dirty="0" smtClean="0"/>
            <a:t>Определение содержания ИОМ</a:t>
          </a:r>
          <a:endParaRPr lang="ru-RU" sz="1800" b="1" dirty="0"/>
        </a:p>
      </dgm:t>
    </dgm:pt>
    <dgm:pt modelId="{8D3919CD-ABC9-4895-A24F-50FAAD4BDA2B}" type="parTrans" cxnId="{BCB17EE2-A6AF-4E81-BEC9-72AF277A6299}">
      <dgm:prSet/>
      <dgm:spPr/>
      <dgm:t>
        <a:bodyPr/>
        <a:lstStyle/>
        <a:p>
          <a:endParaRPr lang="ru-RU" sz="2800" b="1"/>
        </a:p>
      </dgm:t>
    </dgm:pt>
    <dgm:pt modelId="{E46F5CEA-32D0-439F-BD12-22072F1A3096}" type="sibTrans" cxnId="{BCB17EE2-A6AF-4E81-BEC9-72AF277A6299}">
      <dgm:prSet/>
      <dgm:spPr/>
      <dgm:t>
        <a:bodyPr/>
        <a:lstStyle/>
        <a:p>
          <a:endParaRPr lang="ru-RU" sz="2800" b="1"/>
        </a:p>
      </dgm:t>
    </dgm:pt>
    <dgm:pt modelId="{18342A92-82C8-4137-84DA-87AE835430E8}">
      <dgm:prSet phldrT="[Текст]" custT="1"/>
      <dgm:spPr/>
      <dgm:t>
        <a:bodyPr/>
        <a:lstStyle/>
        <a:p>
          <a:r>
            <a:rPr lang="ru-RU" sz="1800" b="1" dirty="0" smtClean="0"/>
            <a:t>Формирование ИОМ</a:t>
          </a:r>
          <a:endParaRPr lang="ru-RU" sz="1800" b="1" dirty="0"/>
        </a:p>
      </dgm:t>
    </dgm:pt>
    <dgm:pt modelId="{39806D59-EB44-4A58-B747-A2ED7B16EBFE}" type="parTrans" cxnId="{EEBF692B-3F08-4BE2-B1B2-A43B9CCD1913}">
      <dgm:prSet/>
      <dgm:spPr/>
      <dgm:t>
        <a:bodyPr/>
        <a:lstStyle/>
        <a:p>
          <a:endParaRPr lang="ru-RU" sz="2800" b="1"/>
        </a:p>
      </dgm:t>
    </dgm:pt>
    <dgm:pt modelId="{5D9FF223-5CE5-40B2-9384-A21C45150650}" type="sibTrans" cxnId="{EEBF692B-3F08-4BE2-B1B2-A43B9CCD1913}">
      <dgm:prSet/>
      <dgm:spPr/>
      <dgm:t>
        <a:bodyPr/>
        <a:lstStyle/>
        <a:p>
          <a:endParaRPr lang="ru-RU" sz="2800" b="1"/>
        </a:p>
      </dgm:t>
    </dgm:pt>
    <dgm:pt modelId="{4F0F730B-8C29-49D6-9173-02A577E20422}">
      <dgm:prSet phldrT="[Текст]" custT="1"/>
      <dgm:spPr/>
      <dgm:t>
        <a:bodyPr/>
        <a:lstStyle/>
        <a:p>
          <a:r>
            <a:rPr lang="ru-RU" sz="1800" b="1" dirty="0" smtClean="0"/>
            <a:t>Реализация ИОМ</a:t>
          </a:r>
          <a:endParaRPr lang="ru-RU" sz="1800" b="1" dirty="0"/>
        </a:p>
      </dgm:t>
    </dgm:pt>
    <dgm:pt modelId="{75BAF3EA-BE9E-40C8-B3E3-BAB34940F89D}" type="parTrans" cxnId="{3D31E489-1104-4147-852C-8886099A816A}">
      <dgm:prSet/>
      <dgm:spPr/>
      <dgm:t>
        <a:bodyPr/>
        <a:lstStyle/>
        <a:p>
          <a:endParaRPr lang="ru-RU" sz="2800" b="1"/>
        </a:p>
      </dgm:t>
    </dgm:pt>
    <dgm:pt modelId="{22DC3BF0-9F59-436B-BA27-1221DC599630}" type="sibTrans" cxnId="{3D31E489-1104-4147-852C-8886099A816A}">
      <dgm:prSet/>
      <dgm:spPr/>
      <dgm:t>
        <a:bodyPr/>
        <a:lstStyle/>
        <a:p>
          <a:endParaRPr lang="ru-RU" sz="2800" b="1"/>
        </a:p>
      </dgm:t>
    </dgm:pt>
    <dgm:pt modelId="{BAC5C2CC-8F7B-4318-8ED4-507AEAF857EE}">
      <dgm:prSet phldrT="[Текст]" custT="1"/>
      <dgm:spPr/>
      <dgm:t>
        <a:bodyPr/>
        <a:lstStyle/>
        <a:p>
          <a:r>
            <a:rPr lang="ru-RU" sz="1800" b="1" dirty="0" smtClean="0"/>
            <a:t>Анализ учебных достижений</a:t>
          </a:r>
          <a:endParaRPr lang="ru-RU" sz="1800" b="1" dirty="0"/>
        </a:p>
      </dgm:t>
    </dgm:pt>
    <dgm:pt modelId="{F5C8B28B-61E3-4E58-AB68-2E20ED47FA87}" type="parTrans" cxnId="{EAF84884-FE9E-4780-8426-DB48DC1DB1ED}">
      <dgm:prSet/>
      <dgm:spPr/>
      <dgm:t>
        <a:bodyPr/>
        <a:lstStyle/>
        <a:p>
          <a:endParaRPr lang="ru-RU" sz="2800" b="1"/>
        </a:p>
      </dgm:t>
    </dgm:pt>
    <dgm:pt modelId="{D4B76E68-BD50-4FE8-9DF4-167B688F7159}" type="sibTrans" cxnId="{EAF84884-FE9E-4780-8426-DB48DC1DB1ED}">
      <dgm:prSet/>
      <dgm:spPr/>
      <dgm:t>
        <a:bodyPr/>
        <a:lstStyle/>
        <a:p>
          <a:endParaRPr lang="ru-RU" sz="2800" b="1"/>
        </a:p>
      </dgm:t>
    </dgm:pt>
    <dgm:pt modelId="{7A2C385E-16CF-410F-81E4-D49B568E3FFE}" type="pres">
      <dgm:prSet presAssocID="{039FF7A4-F039-45C9-A2A1-A88C970276C8}" presName="composite" presStyleCnt="0">
        <dgm:presLayoutVars>
          <dgm:chMax val="1"/>
          <dgm:dir/>
          <dgm:resizeHandles val="exact"/>
        </dgm:presLayoutVars>
      </dgm:prSet>
      <dgm:spPr/>
    </dgm:pt>
    <dgm:pt modelId="{DDC1A445-5D21-45BC-98E7-1BE2D716DD08}" type="pres">
      <dgm:prSet presAssocID="{039FF7A4-F039-45C9-A2A1-A88C970276C8}" presName="radial" presStyleCnt="0">
        <dgm:presLayoutVars>
          <dgm:animLvl val="ctr"/>
        </dgm:presLayoutVars>
      </dgm:prSet>
      <dgm:spPr/>
    </dgm:pt>
    <dgm:pt modelId="{5E2E064E-20DD-4DE8-AA17-5762CA94714B}" type="pres">
      <dgm:prSet presAssocID="{54FF8752-659C-471D-A2C5-4AE61F09C2AF}" presName="centerShape" presStyleLbl="vennNode1" presStyleIdx="0" presStyleCnt="7"/>
      <dgm:spPr/>
    </dgm:pt>
    <dgm:pt modelId="{32DCC187-3E64-4847-9D3C-EF20D961B6BC}" type="pres">
      <dgm:prSet presAssocID="{EBCCA14B-8059-41D9-B4F2-806EC8EF9718}" presName="node" presStyleLbl="vennNode1" presStyleIdx="1" presStyleCnt="7">
        <dgm:presLayoutVars>
          <dgm:bulletEnabled val="1"/>
        </dgm:presLayoutVars>
      </dgm:prSet>
      <dgm:spPr/>
    </dgm:pt>
    <dgm:pt modelId="{4BFD1D09-0037-43CD-8305-6B1260D061BC}" type="pres">
      <dgm:prSet presAssocID="{62666CA0-49B9-47CA-A475-8F6F8C2A4450}" presName="node" presStyleLbl="vennNode1" presStyleIdx="2" presStyleCnt="7" custScaleX="13027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7D42573-3E54-4CE9-8D9D-C6D28250F737}" type="pres">
      <dgm:prSet presAssocID="{BC76747A-5036-44C0-92F7-E727191346C5}" presName="node" presStyleLbl="vennNode1" presStyleIdx="3" presStyleCnt="7" custScaleX="1378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FF50CD2-40B7-4922-B183-EE4CFD4935FC}" type="pres">
      <dgm:prSet presAssocID="{18342A92-82C8-4137-84DA-87AE835430E8}" presName="node" presStyleLbl="vennNode1" presStyleIdx="4" presStyleCnt="7" custScaleX="138179">
        <dgm:presLayoutVars>
          <dgm:bulletEnabled val="1"/>
        </dgm:presLayoutVars>
      </dgm:prSet>
      <dgm:spPr/>
    </dgm:pt>
    <dgm:pt modelId="{C4993DFF-263E-46AD-AC07-0B8DC921241C}" type="pres">
      <dgm:prSet presAssocID="{4F0F730B-8C29-49D6-9173-02A577E20422}" presName="node" presStyleLbl="vennNode1" presStyleIdx="5" presStyleCnt="7" custScaleX="128390">
        <dgm:presLayoutVars>
          <dgm:bulletEnabled val="1"/>
        </dgm:presLayoutVars>
      </dgm:prSet>
      <dgm:spPr/>
    </dgm:pt>
    <dgm:pt modelId="{6242B4A1-DAEA-4139-A5D0-82D963E17986}" type="pres">
      <dgm:prSet presAssocID="{BAC5C2CC-8F7B-4318-8ED4-507AEAF857EE}" presName="node" presStyleLbl="vennNode1" presStyleIdx="6" presStyleCnt="7" custScaleX="134070">
        <dgm:presLayoutVars>
          <dgm:bulletEnabled val="1"/>
        </dgm:presLayoutVars>
      </dgm:prSet>
      <dgm:spPr/>
    </dgm:pt>
  </dgm:ptLst>
  <dgm:cxnLst>
    <dgm:cxn modelId="{93F91C41-672D-41C3-9B6D-4451DC6515C8}" type="presOf" srcId="{4F0F730B-8C29-49D6-9173-02A577E20422}" destId="{C4993DFF-263E-46AD-AC07-0B8DC921241C}" srcOrd="0" destOrd="0" presId="urn:microsoft.com/office/officeart/2005/8/layout/radial3"/>
    <dgm:cxn modelId="{22F88670-386A-4642-8BD7-90FD66B49DB3}" type="presOf" srcId="{BC76747A-5036-44C0-92F7-E727191346C5}" destId="{07D42573-3E54-4CE9-8D9D-C6D28250F737}" srcOrd="0" destOrd="0" presId="urn:microsoft.com/office/officeart/2005/8/layout/radial3"/>
    <dgm:cxn modelId="{592EC0BF-C60B-4B3C-9FD8-5066F03E8498}" srcId="{039FF7A4-F039-45C9-A2A1-A88C970276C8}" destId="{54FF8752-659C-471D-A2C5-4AE61F09C2AF}" srcOrd="0" destOrd="0" parTransId="{EC3B60FB-4867-49F5-A75C-280C0CBC81EA}" sibTransId="{22ED4FB3-6BB3-4E7E-B7B8-B397315F5E58}"/>
    <dgm:cxn modelId="{A97EE193-0262-49F8-A43A-E11EE6A45F7B}" srcId="{54FF8752-659C-471D-A2C5-4AE61F09C2AF}" destId="{62666CA0-49B9-47CA-A475-8F6F8C2A4450}" srcOrd="1" destOrd="0" parTransId="{1B09715F-3C79-42C8-9C6D-7B15BA131BEF}" sibTransId="{389C1ACE-2FB6-4FF4-86A2-A3C935F4EDD7}"/>
    <dgm:cxn modelId="{E48BC34E-28E9-4BC0-BC1E-46DA7EE01809}" type="presOf" srcId="{039FF7A4-F039-45C9-A2A1-A88C970276C8}" destId="{7A2C385E-16CF-410F-81E4-D49B568E3FFE}" srcOrd="0" destOrd="0" presId="urn:microsoft.com/office/officeart/2005/8/layout/radial3"/>
    <dgm:cxn modelId="{EAF84884-FE9E-4780-8426-DB48DC1DB1ED}" srcId="{54FF8752-659C-471D-A2C5-4AE61F09C2AF}" destId="{BAC5C2CC-8F7B-4318-8ED4-507AEAF857EE}" srcOrd="5" destOrd="0" parTransId="{F5C8B28B-61E3-4E58-AB68-2E20ED47FA87}" sibTransId="{D4B76E68-BD50-4FE8-9DF4-167B688F7159}"/>
    <dgm:cxn modelId="{0E9E5407-B73F-46D6-998B-D6E70FE7D4DE}" srcId="{54FF8752-659C-471D-A2C5-4AE61F09C2AF}" destId="{EBCCA14B-8059-41D9-B4F2-806EC8EF9718}" srcOrd="0" destOrd="0" parTransId="{E127A235-C991-45FF-B61D-9FA77425795B}" sibTransId="{927CE633-893A-4314-8CFB-117F612013A2}"/>
    <dgm:cxn modelId="{02325C68-DCA6-4763-AD52-8484E2B80571}" type="presOf" srcId="{62666CA0-49B9-47CA-A475-8F6F8C2A4450}" destId="{4BFD1D09-0037-43CD-8305-6B1260D061BC}" srcOrd="0" destOrd="0" presId="urn:microsoft.com/office/officeart/2005/8/layout/radial3"/>
    <dgm:cxn modelId="{E984EB69-6913-44D8-85C9-A4D45855528C}" type="presOf" srcId="{18342A92-82C8-4137-84DA-87AE835430E8}" destId="{3FF50CD2-40B7-4922-B183-EE4CFD4935FC}" srcOrd="0" destOrd="0" presId="urn:microsoft.com/office/officeart/2005/8/layout/radial3"/>
    <dgm:cxn modelId="{573C384D-82AD-4A2B-BAC9-C43A490B42BB}" type="presOf" srcId="{EBCCA14B-8059-41D9-B4F2-806EC8EF9718}" destId="{32DCC187-3E64-4847-9D3C-EF20D961B6BC}" srcOrd="0" destOrd="0" presId="urn:microsoft.com/office/officeart/2005/8/layout/radial3"/>
    <dgm:cxn modelId="{EEBF692B-3F08-4BE2-B1B2-A43B9CCD1913}" srcId="{54FF8752-659C-471D-A2C5-4AE61F09C2AF}" destId="{18342A92-82C8-4137-84DA-87AE835430E8}" srcOrd="3" destOrd="0" parTransId="{39806D59-EB44-4A58-B747-A2ED7B16EBFE}" sibTransId="{5D9FF223-5CE5-40B2-9384-A21C45150650}"/>
    <dgm:cxn modelId="{4C1722B5-B9F8-40D1-9357-B902FDB30D4B}" type="presOf" srcId="{54FF8752-659C-471D-A2C5-4AE61F09C2AF}" destId="{5E2E064E-20DD-4DE8-AA17-5762CA94714B}" srcOrd="0" destOrd="0" presId="urn:microsoft.com/office/officeart/2005/8/layout/radial3"/>
    <dgm:cxn modelId="{9A4E8536-48C2-4291-BA5D-BF9D69A3730C}" type="presOf" srcId="{BAC5C2CC-8F7B-4318-8ED4-507AEAF857EE}" destId="{6242B4A1-DAEA-4139-A5D0-82D963E17986}" srcOrd="0" destOrd="0" presId="urn:microsoft.com/office/officeart/2005/8/layout/radial3"/>
    <dgm:cxn modelId="{3D31E489-1104-4147-852C-8886099A816A}" srcId="{54FF8752-659C-471D-A2C5-4AE61F09C2AF}" destId="{4F0F730B-8C29-49D6-9173-02A577E20422}" srcOrd="4" destOrd="0" parTransId="{75BAF3EA-BE9E-40C8-B3E3-BAB34940F89D}" sibTransId="{22DC3BF0-9F59-436B-BA27-1221DC599630}"/>
    <dgm:cxn modelId="{BCB17EE2-A6AF-4E81-BEC9-72AF277A6299}" srcId="{54FF8752-659C-471D-A2C5-4AE61F09C2AF}" destId="{BC76747A-5036-44C0-92F7-E727191346C5}" srcOrd="2" destOrd="0" parTransId="{8D3919CD-ABC9-4895-A24F-50FAAD4BDA2B}" sibTransId="{E46F5CEA-32D0-439F-BD12-22072F1A3096}"/>
    <dgm:cxn modelId="{E4D8B78F-5AA9-4594-98D4-0075765D8935}" type="presParOf" srcId="{7A2C385E-16CF-410F-81E4-D49B568E3FFE}" destId="{DDC1A445-5D21-45BC-98E7-1BE2D716DD08}" srcOrd="0" destOrd="0" presId="urn:microsoft.com/office/officeart/2005/8/layout/radial3"/>
    <dgm:cxn modelId="{26A328AE-C5E4-48E4-B252-407160009D35}" type="presParOf" srcId="{DDC1A445-5D21-45BC-98E7-1BE2D716DD08}" destId="{5E2E064E-20DD-4DE8-AA17-5762CA94714B}" srcOrd="0" destOrd="0" presId="urn:microsoft.com/office/officeart/2005/8/layout/radial3"/>
    <dgm:cxn modelId="{ED23BABB-9995-4016-9902-BE598DF3929A}" type="presParOf" srcId="{DDC1A445-5D21-45BC-98E7-1BE2D716DD08}" destId="{32DCC187-3E64-4847-9D3C-EF20D961B6BC}" srcOrd="1" destOrd="0" presId="urn:microsoft.com/office/officeart/2005/8/layout/radial3"/>
    <dgm:cxn modelId="{0B283E1E-016B-4D28-9A4C-9DEDE4F3BF45}" type="presParOf" srcId="{DDC1A445-5D21-45BC-98E7-1BE2D716DD08}" destId="{4BFD1D09-0037-43CD-8305-6B1260D061BC}" srcOrd="2" destOrd="0" presId="urn:microsoft.com/office/officeart/2005/8/layout/radial3"/>
    <dgm:cxn modelId="{AB274877-3A37-4C4E-9FFF-F1E017FA7740}" type="presParOf" srcId="{DDC1A445-5D21-45BC-98E7-1BE2D716DD08}" destId="{07D42573-3E54-4CE9-8D9D-C6D28250F737}" srcOrd="3" destOrd="0" presId="urn:microsoft.com/office/officeart/2005/8/layout/radial3"/>
    <dgm:cxn modelId="{C5D90F84-9B2F-4CA4-8E07-C339A2E094C0}" type="presParOf" srcId="{DDC1A445-5D21-45BC-98E7-1BE2D716DD08}" destId="{3FF50CD2-40B7-4922-B183-EE4CFD4935FC}" srcOrd="4" destOrd="0" presId="urn:microsoft.com/office/officeart/2005/8/layout/radial3"/>
    <dgm:cxn modelId="{F7D913CE-172C-451F-9EC2-4EC50964B115}" type="presParOf" srcId="{DDC1A445-5D21-45BC-98E7-1BE2D716DD08}" destId="{C4993DFF-263E-46AD-AC07-0B8DC921241C}" srcOrd="5" destOrd="0" presId="urn:microsoft.com/office/officeart/2005/8/layout/radial3"/>
    <dgm:cxn modelId="{A4CD9AB9-0D49-4A48-9523-16AAD7F95B4C}" type="presParOf" srcId="{DDC1A445-5D21-45BC-98E7-1BE2D716DD08}" destId="{6242B4A1-DAEA-4139-A5D0-82D963E17986}" srcOrd="6" destOrd="0" presId="urn:microsoft.com/office/officeart/2005/8/layout/radial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E2E064E-20DD-4DE8-AA17-5762CA94714B}">
      <dsp:nvSpPr>
        <dsp:cNvPr id="0" name=""/>
        <dsp:cNvSpPr/>
      </dsp:nvSpPr>
      <dsp:spPr>
        <a:xfrm>
          <a:off x="2652021" y="1526976"/>
          <a:ext cx="3804046" cy="3804046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3820" tIns="83820" rIns="83820" bIns="83820" numCol="1" spcCol="1270" anchor="ctr" anchorCtr="0">
          <a:noAutofit/>
        </a:bodyPr>
        <a:lstStyle/>
        <a:p>
          <a:pPr lvl="0" algn="ctr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6600" b="1" kern="1200" dirty="0" smtClean="0"/>
            <a:t>ИОМ</a:t>
          </a:r>
          <a:endParaRPr lang="ru-RU" sz="6600" b="1" kern="1200" dirty="0"/>
        </a:p>
      </dsp:txBody>
      <dsp:txXfrm>
        <a:off x="3209111" y="2084066"/>
        <a:ext cx="2689866" cy="2689866"/>
      </dsp:txXfrm>
    </dsp:sp>
    <dsp:sp modelId="{32DCC187-3E64-4847-9D3C-EF20D961B6BC}">
      <dsp:nvSpPr>
        <dsp:cNvPr id="0" name=""/>
        <dsp:cNvSpPr/>
      </dsp:nvSpPr>
      <dsp:spPr>
        <a:xfrm>
          <a:off x="3603033" y="679"/>
          <a:ext cx="1902023" cy="1902023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Диагностика</a:t>
          </a:r>
          <a:endParaRPr lang="ru-RU" sz="1800" b="1" kern="1200" dirty="0"/>
        </a:p>
      </dsp:txBody>
      <dsp:txXfrm>
        <a:off x="3881578" y="279224"/>
        <a:ext cx="1344933" cy="1344933"/>
      </dsp:txXfrm>
    </dsp:sp>
    <dsp:sp modelId="{4BFD1D09-0037-43CD-8305-6B1260D061BC}">
      <dsp:nvSpPr>
        <dsp:cNvPr id="0" name=""/>
        <dsp:cNvSpPr/>
      </dsp:nvSpPr>
      <dsp:spPr>
        <a:xfrm>
          <a:off x="5460489" y="1239333"/>
          <a:ext cx="2477937" cy="1902023"/>
        </a:xfrm>
        <a:prstGeom prst="ellipse">
          <a:avLst/>
        </a:prstGeom>
        <a:solidFill>
          <a:schemeClr val="accent4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Целеполагание</a:t>
          </a:r>
          <a:endParaRPr lang="ru-RU" sz="1800" b="1" kern="1200" dirty="0"/>
        </a:p>
      </dsp:txBody>
      <dsp:txXfrm>
        <a:off x="5823374" y="1517878"/>
        <a:ext cx="1752167" cy="1344933"/>
      </dsp:txXfrm>
    </dsp:sp>
    <dsp:sp modelId="{07D42573-3E54-4CE9-8D9D-C6D28250F737}">
      <dsp:nvSpPr>
        <dsp:cNvPr id="0" name=""/>
        <dsp:cNvSpPr/>
      </dsp:nvSpPr>
      <dsp:spPr>
        <a:xfrm>
          <a:off x="5388526" y="3716642"/>
          <a:ext cx="2621863" cy="1902023"/>
        </a:xfrm>
        <a:prstGeom prst="ellipse">
          <a:avLst/>
        </a:prstGeom>
        <a:solidFill>
          <a:schemeClr val="accent5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Определение содержания ИОМ</a:t>
          </a:r>
          <a:endParaRPr lang="ru-RU" sz="1800" b="1" kern="1200" dirty="0"/>
        </a:p>
      </dsp:txBody>
      <dsp:txXfrm>
        <a:off x="5772489" y="3995187"/>
        <a:ext cx="1853937" cy="1344933"/>
      </dsp:txXfrm>
    </dsp:sp>
    <dsp:sp modelId="{3FF50CD2-40B7-4922-B183-EE4CFD4935FC}">
      <dsp:nvSpPr>
        <dsp:cNvPr id="0" name=""/>
        <dsp:cNvSpPr/>
      </dsp:nvSpPr>
      <dsp:spPr>
        <a:xfrm>
          <a:off x="3239946" y="4955297"/>
          <a:ext cx="2628196" cy="1902023"/>
        </a:xfrm>
        <a:prstGeom prst="ellipse">
          <a:avLst/>
        </a:prstGeom>
        <a:solidFill>
          <a:schemeClr val="accent6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Формирование ИОМ</a:t>
          </a:r>
          <a:endParaRPr lang="ru-RU" sz="1800" b="1" kern="1200" dirty="0"/>
        </a:p>
      </dsp:txBody>
      <dsp:txXfrm>
        <a:off x="3624836" y="5233842"/>
        <a:ext cx="1858416" cy="1344933"/>
      </dsp:txXfrm>
    </dsp:sp>
    <dsp:sp modelId="{C4993DFF-263E-46AD-AC07-0B8DC921241C}">
      <dsp:nvSpPr>
        <dsp:cNvPr id="0" name=""/>
        <dsp:cNvSpPr/>
      </dsp:nvSpPr>
      <dsp:spPr>
        <a:xfrm>
          <a:off x="1187628" y="3716642"/>
          <a:ext cx="2442007" cy="1902023"/>
        </a:xfrm>
        <a:prstGeom prst="ellipse">
          <a:avLst/>
        </a:prstGeom>
        <a:solidFill>
          <a:schemeClr val="accent2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Реализация ИОМ</a:t>
          </a:r>
          <a:endParaRPr lang="ru-RU" sz="1800" b="1" kern="1200" dirty="0"/>
        </a:p>
      </dsp:txBody>
      <dsp:txXfrm>
        <a:off x="1545252" y="3995187"/>
        <a:ext cx="1726759" cy="1344933"/>
      </dsp:txXfrm>
    </dsp:sp>
    <dsp:sp modelId="{6242B4A1-DAEA-4139-A5D0-82D963E17986}">
      <dsp:nvSpPr>
        <dsp:cNvPr id="0" name=""/>
        <dsp:cNvSpPr/>
      </dsp:nvSpPr>
      <dsp:spPr>
        <a:xfrm>
          <a:off x="1133610" y="1239333"/>
          <a:ext cx="2550042" cy="1902023"/>
        </a:xfrm>
        <a:prstGeom prst="ellipse">
          <a:avLst/>
        </a:prstGeom>
        <a:solidFill>
          <a:schemeClr val="accent3">
            <a:alpha val="5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800" b="1" kern="1200" dirty="0" smtClean="0"/>
            <a:t>Анализ учебных достижений</a:t>
          </a:r>
          <a:endParaRPr lang="ru-RU" sz="1800" b="1" kern="1200" dirty="0"/>
        </a:p>
      </dsp:txBody>
      <dsp:txXfrm>
        <a:off x="1507055" y="1517878"/>
        <a:ext cx="1803152" cy="13449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3">
  <dgm:title val=""/>
  <dgm:desc val=""/>
  <dgm:catLst>
    <dgm:cat type="relationship" pri="31000"/>
    <dgm:cat type="cycle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onstrLst/>
    <dgm:ruleLst/>
    <dgm:layoutNode name="radial">
      <dgm:varLst>
        <dgm:animLvl val="ctr"/>
      </dgm:varLst>
      <dgm:choose name="Name0">
        <dgm:if name="Name1" func="var" arg="dir" op="equ" val="norm">
          <dgm:choose name="Name2">
            <dgm:if name="Name3" axis="ch ch" ptType="node node" st="1 1" cnt="1 0" func="cnt" op="lte" val="1">
              <dgm:alg type="cycle">
                <dgm:param type="stAng" val="90"/>
                <dgm:param type="spanAng" val="360"/>
                <dgm:param type="ctrShpMap" val="fNode"/>
              </dgm:alg>
            </dgm:if>
            <dgm:else name="Name4">
              <dgm:alg type="cycle">
                <dgm:param type="stAng" val="0"/>
                <dgm:param type="spanAng" val="360"/>
                <dgm:param type="ctrShpMap" val="fNode"/>
              </dgm:alg>
            </dgm:else>
          </dgm:choose>
        </dgm:if>
        <dgm:else name="Name5">
          <dgm:alg type="cycle">
            <dgm:param type="stAng" val="0"/>
            <dgm:param type="spanAng" val="-360"/>
            <dgm:param type="ctrShpMap" val="fNode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enterShape" refType="w"/>
        <dgm:constr type="h" for="ch" forName="centerShape" refType="h"/>
        <dgm:constr type="w" for="ch" forName="node" refType="w" fact="0.5"/>
        <dgm:constr type="h" for="ch" forName="node" refType="h" fact="0.5"/>
        <dgm:constr type="sp" refType="w" refFor="ch" refForName="node" fact="-0.2"/>
        <dgm:constr type="sibSp" refType="w" refFor="ch" refForName="node" fact="-0.2"/>
        <dgm:constr type="primFontSz" for="ch" forName="centerShape" val="65"/>
        <dgm:constr type="primFontSz" for="des" forName="node" val="65"/>
        <dgm:constr type="primFontSz" for="ch" forName="node" refType="primFontSz" refFor="ch" refForName="centerShape" op="lte"/>
      </dgm:constrLst>
      <dgm:ruleLst/>
      <dgm:forEach name="Name6" axis="ch" ptType="node" cnt="1">
        <dgm:layoutNode name="centerShape" styleLbl="vennNode1">
          <dgm:alg type="tx"/>
          <dgm:shape xmlns:r="http://schemas.openxmlformats.org/officeDocument/2006/relationships" type="ellipse" r:blip="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</dgm:constrLst>
          <dgm:ruleLst>
            <dgm:rule type="primFontSz" val="5" fact="NaN" max="NaN"/>
          </dgm:ruleLst>
        </dgm:layoutNode>
        <dgm:forEach name="Name7" axis="ch" ptType="node">
          <dgm:layoutNode name="node" styleLbl="venn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FEE6-D0B0-4E8E-A614-64CBBC2FD3DB}" type="datetimeFigureOut">
              <a:rPr lang="ru-RU" smtClean="0"/>
              <a:pPr/>
              <a:t>09.11.2023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6CD41-82F8-44AD-BB9D-7B0B8856A93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FEE6-D0B0-4E8E-A614-64CBBC2FD3DB}" type="datetimeFigureOut">
              <a:rPr lang="ru-RU" smtClean="0"/>
              <a:pPr/>
              <a:t>09.11.2023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6CD41-82F8-44AD-BB9D-7B0B8856A93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FEE6-D0B0-4E8E-A614-64CBBC2FD3DB}" type="datetimeFigureOut">
              <a:rPr lang="ru-RU" smtClean="0"/>
              <a:pPr/>
              <a:t>09.11.2023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6CD41-82F8-44AD-BB9D-7B0B8856A93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FEE6-D0B0-4E8E-A614-64CBBC2FD3DB}" type="datetimeFigureOut">
              <a:rPr lang="ru-RU" smtClean="0"/>
              <a:pPr/>
              <a:t>09.11.2023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6CD41-82F8-44AD-BB9D-7B0B8856A93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FEE6-D0B0-4E8E-A614-64CBBC2FD3DB}" type="datetimeFigureOut">
              <a:rPr lang="ru-RU" smtClean="0"/>
              <a:pPr/>
              <a:t>09.11.2023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6CD41-82F8-44AD-BB9D-7B0B8856A93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FEE6-D0B0-4E8E-A614-64CBBC2FD3DB}" type="datetimeFigureOut">
              <a:rPr lang="ru-RU" smtClean="0"/>
              <a:pPr/>
              <a:t>09.11.2023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6CD41-82F8-44AD-BB9D-7B0B8856A93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FEE6-D0B0-4E8E-A614-64CBBC2FD3DB}" type="datetimeFigureOut">
              <a:rPr lang="ru-RU" smtClean="0"/>
              <a:pPr/>
              <a:t>09.11.2023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6CD41-82F8-44AD-BB9D-7B0B8856A93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FEE6-D0B0-4E8E-A614-64CBBC2FD3DB}" type="datetimeFigureOut">
              <a:rPr lang="ru-RU" smtClean="0"/>
              <a:pPr/>
              <a:t>09.11.2023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6CD41-82F8-44AD-BB9D-7B0B8856A93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FEE6-D0B0-4E8E-A614-64CBBC2FD3DB}" type="datetimeFigureOut">
              <a:rPr lang="ru-RU" smtClean="0"/>
              <a:pPr/>
              <a:t>09.11.2023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6CD41-82F8-44AD-BB9D-7B0B8856A93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FEE6-D0B0-4E8E-A614-64CBBC2FD3DB}" type="datetimeFigureOut">
              <a:rPr lang="ru-RU" smtClean="0"/>
              <a:pPr/>
              <a:t>09.11.2023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6CD41-82F8-44AD-BB9D-7B0B8856A93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81FEE6-D0B0-4E8E-A614-64CBBC2FD3DB}" type="datetimeFigureOut">
              <a:rPr lang="ru-RU" smtClean="0"/>
              <a:pPr/>
              <a:t>09.11.2023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06CD41-82F8-44AD-BB9D-7B0B8856A93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81FEE6-D0B0-4E8E-A614-64CBBC2FD3DB}" type="datetimeFigureOut">
              <a:rPr lang="ru-RU" smtClean="0"/>
              <a:pPr/>
              <a:t>09.11.2023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06CD41-82F8-44AD-BB9D-7B0B8856A93D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2204864"/>
            <a:ext cx="6624736" cy="1470025"/>
          </a:xfrm>
        </p:spPr>
        <p:txBody>
          <a:bodyPr>
            <a:noAutofit/>
          </a:bodyPr>
          <a:lstStyle/>
          <a:p>
            <a:r>
              <a:rPr 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Использование индивидуальных образовательных маршрутов </a:t>
            </a:r>
            <a:br>
              <a:rPr 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как средство повышения качества </a:t>
            </a:r>
            <a:r>
              <a:rPr lang="ru-RU" sz="2800" b="1" dirty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образования</a:t>
            </a:r>
            <a:r>
              <a:rPr lang="ru-RU" sz="2800" b="1" dirty="0" smtClean="0"/>
              <a:t> </a:t>
            </a:r>
            <a:endParaRPr lang="ru-RU" sz="28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3" name="Заголовок 1"/>
          <p:cNvSpPr txBox="1">
            <a:spLocks/>
          </p:cNvSpPr>
          <p:nvPr/>
        </p:nvSpPr>
        <p:spPr>
          <a:xfrm>
            <a:off x="4323928" y="5487367"/>
            <a:ext cx="4805609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ru-RU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Учитель математики, </a:t>
            </a:r>
            <a:br>
              <a:rPr lang="ru-RU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Зам</a:t>
            </a:r>
            <a:r>
              <a:rPr lang="ru-RU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директора по УВР </a:t>
            </a:r>
            <a:br>
              <a:rPr lang="ru-RU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</a:br>
            <a:r>
              <a:rPr lang="ru-RU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МОУ «СОШ №7»</a:t>
            </a:r>
          </a:p>
          <a:p>
            <a:pPr algn="r"/>
            <a:r>
              <a:rPr lang="ru-RU" sz="16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Суворова Екатерина Михайловна</a:t>
            </a:r>
            <a:endParaRPr lang="ru-RU" sz="16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4770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0"/>
    </mc:Choice>
    <mc:Fallback xmlns="">
      <p:transition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1"/>
          <p:cNvSpPr>
            <a:spLocks noGrp="1"/>
          </p:cNvSpPr>
          <p:nvPr>
            <p:ph type="ctrTitle"/>
          </p:nvPr>
        </p:nvSpPr>
        <p:spPr>
          <a:xfrm>
            <a:off x="3707904" y="4869160"/>
            <a:ext cx="5227587" cy="1872208"/>
          </a:xfrm>
        </p:spPr>
        <p:txBody>
          <a:bodyPr>
            <a:noAutofit/>
          </a:bodyPr>
          <a:lstStyle/>
          <a:p>
            <a:pPr algn="just"/>
            <a:r>
              <a:rPr lang="ru-RU" sz="2000" b="1" dirty="0" smtClean="0">
                <a:solidFill>
                  <a:srgbClr val="002060"/>
                </a:solidFill>
              </a:rPr>
              <a:t>Основная </a:t>
            </a:r>
            <a:r>
              <a:rPr lang="ru-RU" sz="2000" b="1" dirty="0">
                <a:solidFill>
                  <a:srgbClr val="002060"/>
                </a:solidFill>
              </a:rPr>
              <a:t>идея обновления образования состоит в том, что оно должно стать индивидуализированным, функциональным и эффективным.</a:t>
            </a:r>
          </a:p>
        </p:txBody>
      </p:sp>
      <p:pic>
        <p:nvPicPr>
          <p:cNvPr id="1026" name="Picture 2" descr="Женщина выделяется из толпы. лидер | Премиум векторы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0710" y="1363960"/>
            <a:ext cx="6207634" cy="3649216"/>
          </a:xfrm>
          <a:prstGeom prst="rect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01051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1772816"/>
            <a:ext cx="7652736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rgbClr val="002060"/>
                </a:solidFill>
              </a:rPr>
              <a:t>персональный путь компенсации учебных трудностей;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rgbClr val="002060"/>
                </a:solidFill>
              </a:rPr>
              <a:t>вариативная структура учебной деятельности;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rgbClr val="002060"/>
                </a:solidFill>
              </a:rPr>
              <a:t>модель адаптивного образовательного пространства;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rgbClr val="002060"/>
                </a:solidFill>
              </a:rPr>
              <a:t>персональный путь самореализации;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rgbClr val="002060"/>
                </a:solidFill>
              </a:rPr>
              <a:t>система задач;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rgbClr val="002060"/>
                </a:solidFill>
              </a:rPr>
              <a:t>траектория освоения содержания образования;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rgbClr val="002060"/>
                </a:solidFill>
              </a:rPr>
              <a:t>образовательная программа;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rgbClr val="002060"/>
                </a:solidFill>
              </a:rPr>
              <a:t>путь освоения образовательных программ;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rgbClr val="002060"/>
                </a:solidFill>
              </a:rPr>
              <a:t>субъективно-уровневый учебный план.</a:t>
            </a:r>
          </a:p>
          <a:p>
            <a:endParaRPr lang="ru-RU" dirty="0"/>
          </a:p>
        </p:txBody>
      </p:sp>
      <p:sp>
        <p:nvSpPr>
          <p:cNvPr id="7" name="Заголовок 1"/>
          <p:cNvSpPr>
            <a:spLocks noGrp="1"/>
          </p:cNvSpPr>
          <p:nvPr>
            <p:ph type="ctrTitle"/>
          </p:nvPr>
        </p:nvSpPr>
        <p:spPr>
          <a:xfrm>
            <a:off x="560165" y="692696"/>
            <a:ext cx="6624736" cy="1470025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ИОМ – это…</a:t>
            </a:r>
            <a:endParaRPr lang="ru-RU" sz="28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562457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9552" y="1772816"/>
            <a:ext cx="7855420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ru-RU" sz="2400" b="1" dirty="0">
                <a:solidFill>
                  <a:srgbClr val="002060"/>
                </a:solidFill>
              </a:rPr>
              <a:t>персональный путь компенсации учебных трудностей;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ru-RU" sz="2400" b="1" dirty="0">
                <a:solidFill>
                  <a:srgbClr val="002060"/>
                </a:solidFill>
              </a:rPr>
              <a:t>вариативная структура учебной деятельности;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rgbClr val="002060"/>
                </a:solidFill>
              </a:rPr>
              <a:t>модель адаптивного образовательного пространства;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ru-RU" sz="2400" b="1" dirty="0">
                <a:solidFill>
                  <a:srgbClr val="002060"/>
                </a:solidFill>
              </a:rPr>
              <a:t>персональный путь самореализации;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rgbClr val="002060"/>
                </a:solidFill>
              </a:rPr>
              <a:t>система задач;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rgbClr val="002060"/>
                </a:solidFill>
              </a:rPr>
              <a:t>траектория освоения содержания образования;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rgbClr val="002060"/>
                </a:solidFill>
              </a:rPr>
              <a:t>образовательная программа;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rgbClr val="002060"/>
                </a:solidFill>
              </a:rPr>
              <a:t>путь освоения образовательных программ;</a:t>
            </a:r>
          </a:p>
          <a:p>
            <a:pPr marL="285750" lvl="0" indent="-285750">
              <a:buFont typeface="Wingdings" panose="05000000000000000000" pitchFamily="2" charset="2"/>
              <a:buChar char="q"/>
            </a:pPr>
            <a:r>
              <a:rPr lang="ru-RU" sz="2400" dirty="0">
                <a:solidFill>
                  <a:srgbClr val="002060"/>
                </a:solidFill>
              </a:rPr>
              <a:t>субъективно-уровневый учебный план.</a:t>
            </a:r>
          </a:p>
          <a:p>
            <a:endParaRPr lang="ru-RU" dirty="0"/>
          </a:p>
        </p:txBody>
      </p:sp>
      <p:sp>
        <p:nvSpPr>
          <p:cNvPr id="7" name="Заголовок 1"/>
          <p:cNvSpPr>
            <a:spLocks noGrp="1"/>
          </p:cNvSpPr>
          <p:nvPr>
            <p:ph type="ctrTitle"/>
          </p:nvPr>
        </p:nvSpPr>
        <p:spPr>
          <a:xfrm>
            <a:off x="560165" y="692696"/>
            <a:ext cx="6624736" cy="1470025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00206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ИОМ – это…</a:t>
            </a:r>
            <a:endParaRPr lang="ru-RU" sz="2800" b="1" dirty="0">
              <a:solidFill>
                <a:srgbClr val="002060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2712316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Схема 2"/>
          <p:cNvGraphicFramePr/>
          <p:nvPr>
            <p:extLst>
              <p:ext uri="{D42A27DB-BD31-4B8C-83A1-F6EECF244321}">
                <p14:modId xmlns:p14="http://schemas.microsoft.com/office/powerpoint/2010/main" val="2488878490"/>
              </p:ext>
            </p:extLst>
          </p:nvPr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65497814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51520" y="1271519"/>
            <a:ext cx="8686800" cy="4608954"/>
          </a:xfrm>
          <a:prstGeom prst="rect">
            <a:avLst/>
          </a:prstGeom>
          <a:noFill/>
          <a:ln>
            <a:solidFill>
              <a:srgbClr val="002060"/>
            </a:solidFill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Индивидуальный образовательный маршрут</a:t>
            </a:r>
            <a:endParaRPr kumimoji="0" lang="ru-RU" alt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/>
            </a:r>
            <a:b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Ф. И. О. ребенка-</a:t>
            </a: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Дата рождения -</a:t>
            </a: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Возраст-</a:t>
            </a: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Статус-</a:t>
            </a: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Сроки сопровождения-</a:t>
            </a: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Результаты диагностики-</a:t>
            </a: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Направления работы-</a:t>
            </a: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2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Цели и задачи</a:t>
            </a:r>
            <a:r>
              <a:rPr kumimoji="0" lang="ru-RU" altLang="ru-RU" sz="12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 –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200" baseline="0" dirty="0" smtClean="0">
                <a:solidFill>
                  <a:srgbClr val="000000"/>
                </a:solidFill>
                <a:latin typeface="Verdana" panose="020B0604030504040204" pitchFamily="34" charset="0"/>
              </a:rPr>
              <a:t>Ожидаемый результат - </a:t>
            </a: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/>
            </a:r>
            <a:b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endParaRPr kumimoji="0" lang="ru-RU" alt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1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Содержание коррекционно-развивающей работы</a:t>
            </a:r>
            <a:endParaRPr kumimoji="0" lang="ru-RU" alt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/>
            </a:r>
            <a:b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altLang="ru-RU" sz="1100" dirty="0">
              <a:solidFill>
                <a:srgbClr val="000000"/>
              </a:solidFill>
              <a:latin typeface="Verdan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1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Verdan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/>
            </a:r>
            <a:b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endParaRPr kumimoji="0" lang="ru-RU" alt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/>
            </a:r>
            <a:b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/>
            </a:r>
            <a:b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endParaRPr kumimoji="0" lang="ru-RU" alt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/>
            </a:r>
            <a:b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</a:b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	Рекомендации:</a:t>
            </a:r>
            <a:endParaRPr kumimoji="0" lang="ru-RU" alt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1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Verdana" panose="020B0604030504040204" pitchFamily="34" charset="0"/>
              </a:rPr>
              <a:t>	- Для родителей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100" dirty="0" smtClean="0">
                <a:solidFill>
                  <a:srgbClr val="000000"/>
                </a:solidFill>
                <a:latin typeface="Verdana" panose="020B0604030504040204" pitchFamily="34" charset="0"/>
              </a:rPr>
              <a:t>	- Для учащегося</a:t>
            </a:r>
            <a:endParaRPr kumimoji="0" lang="ru-RU" altLang="ru-RU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7990254"/>
              </p:ext>
            </p:extLst>
          </p:nvPr>
        </p:nvGraphicFramePr>
        <p:xfrm>
          <a:off x="457200" y="3933057"/>
          <a:ext cx="8229601" cy="1128466"/>
        </p:xfrm>
        <a:graphic>
          <a:graphicData uri="http://schemas.openxmlformats.org/drawingml/2006/table">
            <a:tbl>
              <a:tblPr/>
              <a:tblGrid>
                <a:gridCol w="1559379"/>
                <a:gridCol w="4499637"/>
                <a:gridCol w="2170585"/>
              </a:tblGrid>
              <a:tr h="415224">
                <a:tc>
                  <a:txBody>
                    <a:bodyPr/>
                    <a:lstStyle/>
                    <a:p>
                      <a:r>
                        <a:rPr lang="ru-RU" sz="1500" b="1" dirty="0">
                          <a:effectLst/>
                        </a:rPr>
                        <a:t>Задачи</a:t>
                      </a:r>
                      <a:endParaRPr lang="ru-RU" sz="1500" dirty="0">
                        <a:effectLst/>
                      </a:endParaRPr>
                    </a:p>
                  </a:txBody>
                  <a:tcPr marL="78377" marR="78377" marT="39189" marB="3918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b="1" dirty="0">
                          <a:effectLst/>
                        </a:rPr>
                        <a:t>Содержание работы</a:t>
                      </a:r>
                      <a:endParaRPr lang="ru-RU" sz="1500" dirty="0">
                        <a:effectLst/>
                      </a:endParaRPr>
                    </a:p>
                  </a:txBody>
                  <a:tcPr marL="78377" marR="78377" marT="39189" marB="3918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ru-RU" sz="1500" b="1">
                          <a:effectLst/>
                        </a:rPr>
                        <a:t>Отметка о выполнении,</a:t>
                      </a:r>
                      <a:endParaRPr lang="ru-RU" sz="1500">
                        <a:effectLst/>
                      </a:endParaRPr>
                    </a:p>
                    <a:p>
                      <a:r>
                        <a:rPr lang="ru-RU" sz="1500" b="1">
                          <a:effectLst/>
                        </a:rPr>
                        <a:t>ответственный</a:t>
                      </a:r>
                      <a:endParaRPr lang="ru-RU" sz="1500">
                        <a:effectLst/>
                      </a:endParaRPr>
                    </a:p>
                  </a:txBody>
                  <a:tcPr marL="78377" marR="78377" marT="39189" marB="3918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2888">
                <a:tc>
                  <a:txBody>
                    <a:bodyPr/>
                    <a:lstStyle/>
                    <a:p>
                      <a:r>
                        <a:rPr lang="ru-RU" sz="1500" dirty="0">
                          <a:effectLst/>
                        </a:rPr>
                        <a:t/>
                      </a:r>
                      <a:br>
                        <a:rPr lang="ru-RU" sz="1500" dirty="0">
                          <a:effectLst/>
                        </a:rPr>
                      </a:br>
                      <a:endParaRPr lang="ru-RU" sz="1500" dirty="0">
                        <a:effectLst/>
                      </a:endParaRPr>
                    </a:p>
                  </a:txBody>
                  <a:tcPr marL="78377" marR="78377" marT="39189" marB="3918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>
                        <a:effectLst/>
                      </a:endParaRPr>
                    </a:p>
                  </a:txBody>
                  <a:tcPr marL="78377" marR="78377" marT="39189" marB="3918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ru-RU" sz="1500" dirty="0">
                        <a:effectLst/>
                      </a:endParaRPr>
                    </a:p>
                  </a:txBody>
                  <a:tcPr marL="78377" marR="78377" marT="39189" marB="39189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059185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3648" y="1268760"/>
            <a:ext cx="6768752" cy="468798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5711755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3302</TotalTime>
  <Words>137</Words>
  <Application>Microsoft Office PowerPoint</Application>
  <PresentationFormat>Экран (4:3)</PresentationFormat>
  <Paragraphs>55</Paragraphs>
  <Slides>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3" baseType="lpstr">
      <vt:lpstr>Arial</vt:lpstr>
      <vt:lpstr>Calibri</vt:lpstr>
      <vt:lpstr>Tahoma</vt:lpstr>
      <vt:lpstr>Verdana</vt:lpstr>
      <vt:lpstr>Wingdings</vt:lpstr>
      <vt:lpstr>Тема Office</vt:lpstr>
      <vt:lpstr>Использование индивидуальных образовательных маршрутов  как средство повышения качества образования </vt:lpstr>
      <vt:lpstr>Основная идея обновления образования состоит в том, что оно должно стать индивидуализированным, функциональным и эффективным.</vt:lpstr>
      <vt:lpstr>ИОМ – это…</vt:lpstr>
      <vt:lpstr>ИОМ – это…</vt:lpstr>
      <vt:lpstr>Презентация PowerPoint</vt:lpstr>
      <vt:lpstr>Презентация PowerPoint</vt:lpstr>
      <vt:lpstr>Презентация PowerPoint</vt:lpstr>
    </vt:vector>
  </TitlesOfParts>
  <Company>Reanimator Extreme Edition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Электронная  школа – это здорово!</dc:title>
  <dc:creator>User</dc:creator>
  <cp:lastModifiedBy>Суворец</cp:lastModifiedBy>
  <cp:revision>220</cp:revision>
  <cp:lastPrinted>2019-08-26T13:37:01Z</cp:lastPrinted>
  <dcterms:created xsi:type="dcterms:W3CDTF">2013-07-28T20:18:40Z</dcterms:created>
  <dcterms:modified xsi:type="dcterms:W3CDTF">2023-11-08T20:42:43Z</dcterms:modified>
</cp:coreProperties>
</file>